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1" r:id="rId2"/>
    <p:sldId id="296" r:id="rId3"/>
    <p:sldId id="302" r:id="rId4"/>
    <p:sldId id="303" r:id="rId5"/>
    <p:sldId id="306" r:id="rId6"/>
    <p:sldId id="310" r:id="rId7"/>
    <p:sldId id="309" r:id="rId8"/>
    <p:sldId id="308" r:id="rId9"/>
    <p:sldId id="307" r:id="rId10"/>
    <p:sldId id="311" r:id="rId11"/>
    <p:sldId id="312" r:id="rId12"/>
    <p:sldId id="313" r:id="rId13"/>
    <p:sldId id="314" r:id="rId14"/>
    <p:sldId id="315" r:id="rId15"/>
    <p:sldId id="316" r:id="rId16"/>
    <p:sldId id="320" r:id="rId17"/>
    <p:sldId id="321" r:id="rId18"/>
    <p:sldId id="317" r:id="rId19"/>
    <p:sldId id="328" r:id="rId20"/>
    <p:sldId id="329" r:id="rId21"/>
    <p:sldId id="330" r:id="rId22"/>
    <p:sldId id="318" r:id="rId23"/>
    <p:sldId id="332" r:id="rId24"/>
    <p:sldId id="331" r:id="rId25"/>
    <p:sldId id="335" r:id="rId26"/>
    <p:sldId id="334" r:id="rId27"/>
    <p:sldId id="336" r:id="rId28"/>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646"/>
  </p:normalViewPr>
  <p:slideViewPr>
    <p:cSldViewPr snapToGrid="0" snapToObjects="1">
      <p:cViewPr varScale="1">
        <p:scale>
          <a:sx n="90" d="100"/>
          <a:sy n="90" d="100"/>
        </p:scale>
        <p:origin x="232"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C80D-14EC-D04A-9D50-AA4FAA72CD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90C09112-F0ED-4E4C-9172-EDFFC397E6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345E1055-3561-DF4A-A299-C50D8CDBE524}"/>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5" name="Footer Placeholder 4">
            <a:extLst>
              <a:ext uri="{FF2B5EF4-FFF2-40B4-BE49-F238E27FC236}">
                <a16:creationId xmlns:a16="http://schemas.microsoft.com/office/drawing/2014/main" id="{01A5D195-3A5E-F946-8BC4-3555575DEE14}"/>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84EFB9BE-5CFE-7C49-8B76-8C24298D5FB7}"/>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414418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57A79-A7AA-7E4E-84E4-9E499196778D}"/>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4DDBFDED-A196-3A45-B9A1-721F705768F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C26987FA-F687-014D-A803-4E4BDB1921C9}"/>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5" name="Footer Placeholder 4">
            <a:extLst>
              <a:ext uri="{FF2B5EF4-FFF2-40B4-BE49-F238E27FC236}">
                <a16:creationId xmlns:a16="http://schemas.microsoft.com/office/drawing/2014/main" id="{D347110E-D648-594A-A9EB-A4C8CB00D25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8F9A86FF-25AF-0448-AF8A-CC88E492F4FA}"/>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1812347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BA370A-D81B-B34B-95D0-05D5CF9C2CF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4EC9746E-7B90-C04F-B7F1-1259D92B97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AE113EA-2891-A747-A601-B422BBFE5CBE}"/>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5" name="Footer Placeholder 4">
            <a:extLst>
              <a:ext uri="{FF2B5EF4-FFF2-40B4-BE49-F238E27FC236}">
                <a16:creationId xmlns:a16="http://schemas.microsoft.com/office/drawing/2014/main" id="{AE2C5266-05A0-A24B-B8F9-65AA6799740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DF1E5EC-D644-664A-8785-1194EB91B8B5}"/>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3755516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2749-6C85-4C4F-ABB1-A534E91BCA6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694B0F33-4D8B-6144-837A-FA330D70A11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78D59356-3287-4445-B328-0F89C379749E}"/>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5" name="Footer Placeholder 4">
            <a:extLst>
              <a:ext uri="{FF2B5EF4-FFF2-40B4-BE49-F238E27FC236}">
                <a16:creationId xmlns:a16="http://schemas.microsoft.com/office/drawing/2014/main" id="{A4488178-DD22-5242-8FA0-D819660D418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C0D3775E-7F76-B74A-9187-DF0958C14341}"/>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18165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59B6-379E-9D45-89D8-F036E44FD8C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F64BF662-398C-1144-8085-7A1367452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71E17E1-FA33-084D-B3A5-FAEB43338E5C}"/>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5" name="Footer Placeholder 4">
            <a:extLst>
              <a:ext uri="{FF2B5EF4-FFF2-40B4-BE49-F238E27FC236}">
                <a16:creationId xmlns:a16="http://schemas.microsoft.com/office/drawing/2014/main" id="{CD4187AB-B2AA-EB4A-8EFB-2031F43B96A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2CF65BBC-4F14-A440-86DF-F0615903EF37}"/>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266171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4519-1B3D-0C4C-B111-B94C16800671}"/>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089A63CF-C33B-514C-BAA1-E7512158A8A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193F3BFA-3B71-AE4D-BA51-13211024E97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232ABA1-5BC7-464E-84AA-7DA727BB97FC}"/>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6" name="Footer Placeholder 5">
            <a:extLst>
              <a:ext uri="{FF2B5EF4-FFF2-40B4-BE49-F238E27FC236}">
                <a16:creationId xmlns:a16="http://schemas.microsoft.com/office/drawing/2014/main" id="{1D125632-027C-1A4B-8B69-C477D15068F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B516061-429E-7B4D-9168-CE77775EB91D}"/>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97679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FD8C-EC31-0544-A048-9B37FDE44F12}"/>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509E67B9-2CA0-744A-89D7-EC8745CFFB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DCDC1A9-4D9A-474B-9226-49991EA70C1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91326CAF-0947-CB43-909D-754FDAC03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038AD90-F808-4645-B430-CF8F28110B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69026761-BF49-1D4C-B688-1337172E992B}"/>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8" name="Footer Placeholder 7">
            <a:extLst>
              <a:ext uri="{FF2B5EF4-FFF2-40B4-BE49-F238E27FC236}">
                <a16:creationId xmlns:a16="http://schemas.microsoft.com/office/drawing/2014/main" id="{34A4E92F-0D7A-2948-B483-7DE0BD16F46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9FDC96D-D79C-3D45-9D68-D71E4B9AD71B}"/>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1724546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0DC3-83AC-C646-86C4-A87851DD3490}"/>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861925D4-6E47-EB44-BBE8-04E9C2D3BA84}"/>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4" name="Footer Placeholder 3">
            <a:extLst>
              <a:ext uri="{FF2B5EF4-FFF2-40B4-BE49-F238E27FC236}">
                <a16:creationId xmlns:a16="http://schemas.microsoft.com/office/drawing/2014/main" id="{8B5195B8-5267-8149-8EAF-2B7A512C07AB}"/>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3D5DCAA3-498E-3A40-9B07-FD251EBB3AE0}"/>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372982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ADB270-91F5-124B-BEF5-380888F49F01}"/>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3" name="Footer Placeholder 2">
            <a:extLst>
              <a:ext uri="{FF2B5EF4-FFF2-40B4-BE49-F238E27FC236}">
                <a16:creationId xmlns:a16="http://schemas.microsoft.com/office/drawing/2014/main" id="{55D19109-3F98-ED47-BAB1-A6DD1B9FE08E}"/>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B32D08C2-B203-B044-8D33-1C55D395C902}"/>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156297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06A6-DEA7-3642-AF96-9BD422C033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97CE4667-524B-D848-B533-DFBF521BB9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0FAD0132-15A2-4E4A-9119-FC6D1E253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25125DC-6F0E-5F46-8236-CAAEC37F9608}"/>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6" name="Footer Placeholder 5">
            <a:extLst>
              <a:ext uri="{FF2B5EF4-FFF2-40B4-BE49-F238E27FC236}">
                <a16:creationId xmlns:a16="http://schemas.microsoft.com/office/drawing/2014/main" id="{88AE0045-24D7-4648-BADF-6FA75DE9C70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FEE9CE8-0BD8-8941-940E-3847C57D9FA3}"/>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329602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7519-C7F8-384F-9389-6738942EED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CE38F4B1-5504-ED42-A510-41DBE2F64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DECFBA5-2958-C848-AE26-1E235C3DE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6701C6-2426-384A-8D12-0879098722A8}"/>
              </a:ext>
            </a:extLst>
          </p:cNvPr>
          <p:cNvSpPr>
            <a:spLocks noGrp="1"/>
          </p:cNvSpPr>
          <p:nvPr>
            <p:ph type="dt" sz="half" idx="10"/>
          </p:nvPr>
        </p:nvSpPr>
        <p:spPr/>
        <p:txBody>
          <a:bodyPr/>
          <a:lstStyle/>
          <a:p>
            <a:fld id="{8A0C871F-5440-2048-B5A7-C27924683BA8}" type="datetimeFigureOut">
              <a:rPr lang="en-DK" smtClean="0"/>
              <a:t>01/12/2021</a:t>
            </a:fld>
            <a:endParaRPr lang="en-DK"/>
          </a:p>
        </p:txBody>
      </p:sp>
      <p:sp>
        <p:nvSpPr>
          <p:cNvPr id="6" name="Footer Placeholder 5">
            <a:extLst>
              <a:ext uri="{FF2B5EF4-FFF2-40B4-BE49-F238E27FC236}">
                <a16:creationId xmlns:a16="http://schemas.microsoft.com/office/drawing/2014/main" id="{11C41D8A-A1FF-1F46-B858-DDB2886D6512}"/>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7BB90E3-8F06-C746-894B-662D4EBEEF62}"/>
              </a:ext>
            </a:extLst>
          </p:cNvPr>
          <p:cNvSpPr>
            <a:spLocks noGrp="1"/>
          </p:cNvSpPr>
          <p:nvPr>
            <p:ph type="sldNum" sz="quarter" idx="12"/>
          </p:nvPr>
        </p:nvSpPr>
        <p:spPr/>
        <p:txBody>
          <a:bodyPr/>
          <a:lstStyle/>
          <a:p>
            <a:fld id="{A35B5743-C92F-254E-A32B-AA1A72E1E87A}" type="slidenum">
              <a:rPr lang="en-DK" smtClean="0"/>
              <a:t>‹#›</a:t>
            </a:fld>
            <a:endParaRPr lang="en-DK"/>
          </a:p>
        </p:txBody>
      </p:sp>
    </p:spTree>
    <p:extLst>
      <p:ext uri="{BB962C8B-B14F-4D97-AF65-F5344CB8AC3E}">
        <p14:creationId xmlns:p14="http://schemas.microsoft.com/office/powerpoint/2010/main" val="407000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BD6A31-1C38-DA49-928C-970052A77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722D3312-D821-D345-9E67-DCFF3F9FF5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AD6186C-2200-6141-8847-5E2DAE638A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C871F-5440-2048-B5A7-C27924683BA8}" type="datetimeFigureOut">
              <a:rPr lang="en-DK" smtClean="0"/>
              <a:t>01/12/2021</a:t>
            </a:fld>
            <a:endParaRPr lang="en-DK"/>
          </a:p>
        </p:txBody>
      </p:sp>
      <p:sp>
        <p:nvSpPr>
          <p:cNvPr id="5" name="Footer Placeholder 4">
            <a:extLst>
              <a:ext uri="{FF2B5EF4-FFF2-40B4-BE49-F238E27FC236}">
                <a16:creationId xmlns:a16="http://schemas.microsoft.com/office/drawing/2014/main" id="{68E1EE59-D108-4C4B-9990-8982FA044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FD23D3ED-7EAE-0944-A4D5-C6CBC6C330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B5743-C92F-254E-A32B-AA1A72E1E87A}" type="slidenum">
              <a:rPr lang="en-DK" smtClean="0"/>
              <a:t>‹#›</a:t>
            </a:fld>
            <a:endParaRPr lang="en-DK"/>
          </a:p>
        </p:txBody>
      </p:sp>
    </p:spTree>
    <p:extLst>
      <p:ext uri="{BB962C8B-B14F-4D97-AF65-F5344CB8AC3E}">
        <p14:creationId xmlns:p14="http://schemas.microsoft.com/office/powerpoint/2010/main" val="748567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w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docs.google.com/document/d/1F2k2Gw2NGMdCLOgfOTfXwpp6rFI9MYf7kCjIt1XgsJk/edit?usp=sharing"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6.wmf"/><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6.wmf"/><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springer.com/gp/book/9780387954424" TargetMode="External"/><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48E80-D785-ED41-910A-6F09F50FEBE6}"/>
              </a:ext>
            </a:extLst>
          </p:cNvPr>
          <p:cNvSpPr>
            <a:spLocks noGrp="1"/>
          </p:cNvSpPr>
          <p:nvPr>
            <p:ph type="ctrTitle"/>
          </p:nvPr>
        </p:nvSpPr>
        <p:spPr>
          <a:xfrm>
            <a:off x="5003801" y="868362"/>
            <a:ext cx="7310437" cy="2387600"/>
          </a:xfrm>
        </p:spPr>
        <p:txBody>
          <a:bodyPr>
            <a:normAutofit fontScale="90000"/>
          </a:bodyPr>
          <a:lstStyle/>
          <a:p>
            <a:br>
              <a:rPr lang="en-DK" dirty="0"/>
            </a:br>
            <a:r>
              <a:rPr lang="en-DK" dirty="0"/>
              <a:t>Analyses of genome data</a:t>
            </a:r>
            <a:br>
              <a:rPr lang="en-DK" dirty="0"/>
            </a:br>
            <a:r>
              <a:rPr lang="en-DK" dirty="0"/>
              <a:t>Day 2</a:t>
            </a:r>
            <a:br>
              <a:rPr lang="en-DK" dirty="0"/>
            </a:br>
            <a:r>
              <a:rPr lang="en-DK" sz="2400" dirty="0"/>
              <a:t>Tuesday, 1 December 2021</a:t>
            </a:r>
          </a:p>
        </p:txBody>
      </p:sp>
      <p:sp>
        <p:nvSpPr>
          <p:cNvPr id="3" name="Subtitle 2">
            <a:extLst>
              <a:ext uri="{FF2B5EF4-FFF2-40B4-BE49-F238E27FC236}">
                <a16:creationId xmlns:a16="http://schemas.microsoft.com/office/drawing/2014/main" id="{7574633D-A9B7-A64B-BC3D-476A0CBED9F0}"/>
              </a:ext>
            </a:extLst>
          </p:cNvPr>
          <p:cNvSpPr>
            <a:spLocks noGrp="1"/>
          </p:cNvSpPr>
          <p:nvPr>
            <p:ph type="subTitle" idx="1"/>
          </p:nvPr>
        </p:nvSpPr>
        <p:spPr>
          <a:xfrm>
            <a:off x="6943725" y="3602039"/>
            <a:ext cx="4252912" cy="1655762"/>
          </a:xfrm>
        </p:spPr>
        <p:txBody>
          <a:bodyPr/>
          <a:lstStyle/>
          <a:p>
            <a:r>
              <a:rPr lang="en-DK" b="1" dirty="0"/>
              <a:t>Maria Izabel Cavassim Alves</a:t>
            </a:r>
          </a:p>
          <a:p>
            <a:endParaRPr lang="en-DK" dirty="0"/>
          </a:p>
        </p:txBody>
      </p:sp>
      <p:pic>
        <p:nvPicPr>
          <p:cNvPr id="4" name="Picture 3">
            <a:extLst>
              <a:ext uri="{FF2B5EF4-FFF2-40B4-BE49-F238E27FC236}">
                <a16:creationId xmlns:a16="http://schemas.microsoft.com/office/drawing/2014/main" id="{C199AC47-91A9-8C48-8E7A-BF76018A2ADA}"/>
              </a:ext>
            </a:extLst>
          </p:cNvPr>
          <p:cNvPicPr>
            <a:picLocks noChangeAspect="1"/>
          </p:cNvPicPr>
          <p:nvPr/>
        </p:nvPicPr>
        <p:blipFill>
          <a:blip r:embed="rId2"/>
          <a:stretch>
            <a:fillRect/>
          </a:stretch>
        </p:blipFill>
        <p:spPr>
          <a:xfrm>
            <a:off x="1" y="0"/>
            <a:ext cx="5003800" cy="6858000"/>
          </a:xfrm>
          <a:prstGeom prst="rect">
            <a:avLst/>
          </a:prstGeom>
        </p:spPr>
      </p:pic>
      <p:pic>
        <p:nvPicPr>
          <p:cNvPr id="6" name="Picture 5">
            <a:extLst>
              <a:ext uri="{FF2B5EF4-FFF2-40B4-BE49-F238E27FC236}">
                <a16:creationId xmlns:a16="http://schemas.microsoft.com/office/drawing/2014/main" id="{DE006156-771C-6F46-878E-4273480B18BB}"/>
              </a:ext>
            </a:extLst>
          </p:cNvPr>
          <p:cNvPicPr>
            <a:picLocks noChangeAspect="1"/>
          </p:cNvPicPr>
          <p:nvPr/>
        </p:nvPicPr>
        <p:blipFill>
          <a:blip r:embed="rId3"/>
          <a:stretch>
            <a:fillRect/>
          </a:stretch>
        </p:blipFill>
        <p:spPr>
          <a:xfrm>
            <a:off x="5248276" y="4953964"/>
            <a:ext cx="2795308" cy="1783777"/>
          </a:xfrm>
          <a:prstGeom prst="rect">
            <a:avLst/>
          </a:prstGeom>
        </p:spPr>
      </p:pic>
    </p:spTree>
    <p:extLst>
      <p:ext uri="{BB962C8B-B14F-4D97-AF65-F5344CB8AC3E}">
        <p14:creationId xmlns:p14="http://schemas.microsoft.com/office/powerpoint/2010/main" val="2480563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8CDD-41E6-484F-929C-884B7A1C6091}"/>
              </a:ext>
            </a:extLst>
          </p:cNvPr>
          <p:cNvSpPr>
            <a:spLocks noGrp="1"/>
          </p:cNvSpPr>
          <p:nvPr>
            <p:ph type="title"/>
          </p:nvPr>
        </p:nvSpPr>
        <p:spPr/>
        <p:txBody>
          <a:bodyPr/>
          <a:lstStyle/>
          <a:p>
            <a:r>
              <a:rPr lang="en-DK" dirty="0"/>
              <a:t>Quality control (Assignment 1)</a:t>
            </a:r>
          </a:p>
        </p:txBody>
      </p:sp>
      <p:sp>
        <p:nvSpPr>
          <p:cNvPr id="3" name="Content Placeholder 2">
            <a:extLst>
              <a:ext uri="{FF2B5EF4-FFF2-40B4-BE49-F238E27FC236}">
                <a16:creationId xmlns:a16="http://schemas.microsoft.com/office/drawing/2014/main" id="{0B6C26E7-F1F4-C149-B5D1-CF4C918DCB5F}"/>
              </a:ext>
            </a:extLst>
          </p:cNvPr>
          <p:cNvSpPr>
            <a:spLocks noGrp="1"/>
          </p:cNvSpPr>
          <p:nvPr>
            <p:ph idx="1"/>
          </p:nvPr>
        </p:nvSpPr>
        <p:spPr/>
        <p:txBody>
          <a:bodyPr>
            <a:normAutofit fontScale="92500" lnSpcReduction="20000"/>
          </a:bodyPr>
          <a:lstStyle/>
          <a:p>
            <a:pPr marL="0" indent="0">
              <a:buNone/>
            </a:pPr>
            <a:r>
              <a:rPr lang="en-GB" dirty="0"/>
              <a:t>• </a:t>
            </a:r>
            <a:r>
              <a:rPr lang="en-GB" b="1" dirty="0"/>
              <a:t>Some markers on SNP-chips fail in some way - this can lead to false positive findings. To Avoid this it is customary to:</a:t>
            </a:r>
          </a:p>
          <a:p>
            <a:pPr marL="457200" lvl="1" indent="0">
              <a:buNone/>
            </a:pPr>
            <a:r>
              <a:rPr lang="en-GB" dirty="0">
                <a:solidFill>
                  <a:schemeClr val="bg1">
                    <a:lumMod val="65000"/>
                  </a:schemeClr>
                </a:solidFill>
              </a:rPr>
              <a:t>• Exclude markers with high missingness.</a:t>
            </a:r>
          </a:p>
          <a:p>
            <a:pPr marL="457200" lvl="1" indent="0">
              <a:buNone/>
            </a:pPr>
            <a:r>
              <a:rPr lang="en-GB" dirty="0">
                <a:solidFill>
                  <a:schemeClr val="bg1">
                    <a:lumMod val="65000"/>
                  </a:schemeClr>
                </a:solidFill>
              </a:rPr>
              <a:t>• Exclude markers that show large deviations form Hardy-Weinberg equilibrium.</a:t>
            </a:r>
          </a:p>
          <a:p>
            <a:pPr lvl="1"/>
            <a:r>
              <a:rPr lang="en-GB" dirty="0">
                <a:solidFill>
                  <a:schemeClr val="bg1">
                    <a:lumMod val="65000"/>
                  </a:schemeClr>
                </a:solidFill>
              </a:rPr>
              <a:t>Exclude markers with low minor allele frequency (SNP-chips are generally not good at genotyping rare variants)</a:t>
            </a:r>
          </a:p>
          <a:p>
            <a:pPr lvl="1"/>
            <a:endParaRPr lang="en-GB" dirty="0"/>
          </a:p>
          <a:p>
            <a:pPr marL="0" indent="0">
              <a:buNone/>
            </a:pPr>
            <a:r>
              <a:rPr lang="en-GB" b="1" dirty="0"/>
              <a:t>• Some samples have poor DNA quality, therefore it is customary to:</a:t>
            </a:r>
          </a:p>
          <a:p>
            <a:pPr lvl="1"/>
            <a:r>
              <a:rPr lang="en-GB" dirty="0">
                <a:solidFill>
                  <a:schemeClr val="bg1">
                    <a:lumMod val="65000"/>
                  </a:schemeClr>
                </a:solidFill>
              </a:rPr>
              <a:t>Exclude individuals with high missingness.</a:t>
            </a:r>
          </a:p>
          <a:p>
            <a:r>
              <a:rPr lang="en-GB" b="1" dirty="0"/>
              <a:t>To avoid problems due to sample mix-ups or relatedness among samples it also customary to:</a:t>
            </a:r>
          </a:p>
          <a:p>
            <a:pPr lvl="1"/>
            <a:r>
              <a:rPr lang="en-GB" dirty="0">
                <a:solidFill>
                  <a:schemeClr val="bg1">
                    <a:lumMod val="65000"/>
                  </a:schemeClr>
                </a:solidFill>
              </a:rPr>
              <a:t>Test that the gender information matches the observed gender of each sample.</a:t>
            </a:r>
          </a:p>
          <a:p>
            <a:pPr lvl="1"/>
            <a:r>
              <a:rPr lang="en-GB" dirty="0">
                <a:solidFill>
                  <a:schemeClr val="bg1">
                    <a:lumMod val="65000"/>
                  </a:schemeClr>
                </a:solidFill>
              </a:rPr>
              <a:t>Test that there are no close relatives or duplicated samples in the data set</a:t>
            </a:r>
          </a:p>
          <a:p>
            <a:endParaRPr lang="en-DK" dirty="0"/>
          </a:p>
        </p:txBody>
      </p:sp>
      <p:pic>
        <p:nvPicPr>
          <p:cNvPr id="4" name="Picture 3">
            <a:extLst>
              <a:ext uri="{FF2B5EF4-FFF2-40B4-BE49-F238E27FC236}">
                <a16:creationId xmlns:a16="http://schemas.microsoft.com/office/drawing/2014/main" id="{75E754CD-DFAC-4944-8C87-E7D30F155FAE}"/>
              </a:ext>
            </a:extLst>
          </p:cNvPr>
          <p:cNvPicPr>
            <a:picLocks noChangeAspect="1"/>
          </p:cNvPicPr>
          <p:nvPr/>
        </p:nvPicPr>
        <p:blipFill>
          <a:blip r:embed="rId2"/>
          <a:stretch>
            <a:fillRect/>
          </a:stretch>
        </p:blipFill>
        <p:spPr>
          <a:xfrm>
            <a:off x="10828095" y="0"/>
            <a:ext cx="1363905" cy="870352"/>
          </a:xfrm>
          <a:prstGeom prst="rect">
            <a:avLst/>
          </a:prstGeom>
        </p:spPr>
      </p:pic>
    </p:spTree>
    <p:extLst>
      <p:ext uri="{BB962C8B-B14F-4D97-AF65-F5344CB8AC3E}">
        <p14:creationId xmlns:p14="http://schemas.microsoft.com/office/powerpoint/2010/main" val="197588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BC80A5-1002-1747-B4B0-93E6CA2B36FE}"/>
              </a:ext>
            </a:extLst>
          </p:cNvPr>
          <p:cNvPicPr>
            <a:picLocks noChangeAspect="1"/>
          </p:cNvPicPr>
          <p:nvPr/>
        </p:nvPicPr>
        <p:blipFill>
          <a:blip r:embed="rId2"/>
          <a:stretch>
            <a:fillRect/>
          </a:stretch>
        </p:blipFill>
        <p:spPr>
          <a:xfrm>
            <a:off x="1070517" y="1080921"/>
            <a:ext cx="9281532" cy="4007240"/>
          </a:xfrm>
          <a:prstGeom prst="rect">
            <a:avLst/>
          </a:prstGeom>
        </p:spPr>
      </p:pic>
      <p:sp>
        <p:nvSpPr>
          <p:cNvPr id="7" name="Title 6">
            <a:extLst>
              <a:ext uri="{FF2B5EF4-FFF2-40B4-BE49-F238E27FC236}">
                <a16:creationId xmlns:a16="http://schemas.microsoft.com/office/drawing/2014/main" id="{542D1117-E51B-9444-BEC5-33C1882678E9}"/>
              </a:ext>
            </a:extLst>
          </p:cNvPr>
          <p:cNvSpPr>
            <a:spLocks noGrp="1"/>
          </p:cNvSpPr>
          <p:nvPr>
            <p:ph type="title"/>
          </p:nvPr>
        </p:nvSpPr>
        <p:spPr/>
        <p:txBody>
          <a:bodyPr>
            <a:normAutofit fontScale="90000"/>
          </a:bodyPr>
          <a:lstStyle/>
          <a:p>
            <a:r>
              <a:rPr lang="en-GB" b="1" dirty="0"/>
              <a:t>Manhattan plot from a GWAS of kidney stone disease</a:t>
            </a:r>
            <a:br>
              <a:rPr lang="en-GB" b="1" dirty="0"/>
            </a:br>
            <a:endParaRPr lang="en-DK" dirty="0"/>
          </a:p>
        </p:txBody>
      </p:sp>
      <p:sp>
        <p:nvSpPr>
          <p:cNvPr id="8" name="Rectangle 7">
            <a:extLst>
              <a:ext uri="{FF2B5EF4-FFF2-40B4-BE49-F238E27FC236}">
                <a16:creationId xmlns:a16="http://schemas.microsoft.com/office/drawing/2014/main" id="{9B5225F0-4E8A-694B-8964-95927E3F4FF7}"/>
              </a:ext>
            </a:extLst>
          </p:cNvPr>
          <p:cNvSpPr/>
          <p:nvPr/>
        </p:nvSpPr>
        <p:spPr>
          <a:xfrm>
            <a:off x="1070517" y="5292546"/>
            <a:ext cx="10646859" cy="1200329"/>
          </a:xfrm>
          <a:prstGeom prst="rect">
            <a:avLst/>
          </a:prstGeom>
        </p:spPr>
        <p:txBody>
          <a:bodyPr wrap="square">
            <a:spAutoFit/>
          </a:bodyPr>
          <a:lstStyle/>
          <a:p>
            <a:r>
              <a:rPr lang="en-GB" dirty="0">
                <a:effectLst/>
                <a:latin typeface="Helvetica" pitchFamily="2" charset="0"/>
              </a:rPr>
              <a:t>• Are the significant variants spread all over the genome?</a:t>
            </a:r>
          </a:p>
          <a:p>
            <a:endParaRPr lang="en-GB" dirty="0">
              <a:effectLst/>
              <a:latin typeface="Helvetica" pitchFamily="2" charset="0"/>
            </a:endParaRPr>
          </a:p>
          <a:p>
            <a:r>
              <a:rPr lang="en-GB" dirty="0">
                <a:effectLst/>
                <a:latin typeface="Helvetica" pitchFamily="2" charset="0"/>
              </a:rPr>
              <a:t>• Are there significant variants that occur alone where other variants that should be in LD with the</a:t>
            </a:r>
          </a:p>
          <a:p>
            <a:r>
              <a:rPr lang="en-GB" dirty="0">
                <a:effectLst/>
                <a:latin typeface="Helvetica" pitchFamily="2" charset="0"/>
              </a:rPr>
              <a:t>variant show no signal?</a:t>
            </a:r>
          </a:p>
        </p:txBody>
      </p:sp>
      <p:pic>
        <p:nvPicPr>
          <p:cNvPr id="6" name="Picture 5">
            <a:extLst>
              <a:ext uri="{FF2B5EF4-FFF2-40B4-BE49-F238E27FC236}">
                <a16:creationId xmlns:a16="http://schemas.microsoft.com/office/drawing/2014/main" id="{2A795349-E8A5-794B-9FC0-23022DDD32BA}"/>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30385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BD65-1507-7543-8F61-F54439A4ECF2}"/>
              </a:ext>
            </a:extLst>
          </p:cNvPr>
          <p:cNvSpPr>
            <a:spLocks noGrp="1"/>
          </p:cNvSpPr>
          <p:nvPr>
            <p:ph type="title"/>
          </p:nvPr>
        </p:nvSpPr>
        <p:spPr/>
        <p:txBody>
          <a:bodyPr/>
          <a:lstStyle/>
          <a:p>
            <a:r>
              <a:rPr lang="en-DK" dirty="0"/>
              <a:t>Quantile-Quantile plots (QQ-plots)</a:t>
            </a:r>
          </a:p>
        </p:txBody>
      </p:sp>
      <p:sp>
        <p:nvSpPr>
          <p:cNvPr id="3" name="Content Placeholder 2">
            <a:extLst>
              <a:ext uri="{FF2B5EF4-FFF2-40B4-BE49-F238E27FC236}">
                <a16:creationId xmlns:a16="http://schemas.microsoft.com/office/drawing/2014/main" id="{BA70485D-6689-CA45-84EA-24723087C5F5}"/>
              </a:ext>
            </a:extLst>
          </p:cNvPr>
          <p:cNvSpPr>
            <a:spLocks noGrp="1"/>
          </p:cNvSpPr>
          <p:nvPr>
            <p:ph idx="1"/>
          </p:nvPr>
        </p:nvSpPr>
        <p:spPr>
          <a:xfrm>
            <a:off x="838200" y="1546845"/>
            <a:ext cx="10515600" cy="4351338"/>
          </a:xfrm>
        </p:spPr>
        <p:txBody>
          <a:bodyPr/>
          <a:lstStyle/>
          <a:p>
            <a:r>
              <a:rPr lang="en-GB" dirty="0"/>
              <a:t>A) The observed values follow the expected distribution</a:t>
            </a:r>
          </a:p>
          <a:p>
            <a:r>
              <a:rPr lang="en-GB" dirty="0"/>
              <a:t>B) Some observed variants higher than expected.</a:t>
            </a:r>
          </a:p>
          <a:p>
            <a:r>
              <a:rPr lang="en-GB" dirty="0"/>
              <a:t>C) All observed variants higher than expected</a:t>
            </a:r>
            <a:r>
              <a:rPr lang="en-GB" dirty="0">
                <a:solidFill>
                  <a:srgbClr val="FF0000"/>
                </a:solidFill>
              </a:rPr>
              <a:t>: sign of a problem</a:t>
            </a:r>
            <a:r>
              <a:rPr lang="en-GB" dirty="0"/>
              <a:t>.</a:t>
            </a:r>
          </a:p>
          <a:p>
            <a:endParaRPr lang="en-DK" dirty="0"/>
          </a:p>
        </p:txBody>
      </p:sp>
      <p:pic>
        <p:nvPicPr>
          <p:cNvPr id="5" name="Picture 4">
            <a:extLst>
              <a:ext uri="{FF2B5EF4-FFF2-40B4-BE49-F238E27FC236}">
                <a16:creationId xmlns:a16="http://schemas.microsoft.com/office/drawing/2014/main" id="{BD7702BD-42D7-DF47-A004-07454CCD366A}"/>
              </a:ext>
            </a:extLst>
          </p:cNvPr>
          <p:cNvPicPr>
            <a:picLocks noChangeAspect="1"/>
          </p:cNvPicPr>
          <p:nvPr/>
        </p:nvPicPr>
        <p:blipFill>
          <a:blip r:embed="rId2"/>
          <a:stretch>
            <a:fillRect/>
          </a:stretch>
        </p:blipFill>
        <p:spPr>
          <a:xfrm>
            <a:off x="713678" y="3007758"/>
            <a:ext cx="10084418" cy="3850242"/>
          </a:xfrm>
          <a:prstGeom prst="rect">
            <a:avLst/>
          </a:prstGeom>
        </p:spPr>
      </p:pic>
      <p:pic>
        <p:nvPicPr>
          <p:cNvPr id="6" name="Picture 5">
            <a:extLst>
              <a:ext uri="{FF2B5EF4-FFF2-40B4-BE49-F238E27FC236}">
                <a16:creationId xmlns:a16="http://schemas.microsoft.com/office/drawing/2014/main" id="{429473E2-1A27-0E40-8672-640724CEAE0E}"/>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230591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352F-8940-284D-BA9D-D3583C10F388}"/>
              </a:ext>
            </a:extLst>
          </p:cNvPr>
          <p:cNvSpPr>
            <a:spLocks noGrp="1"/>
          </p:cNvSpPr>
          <p:nvPr>
            <p:ph type="title"/>
          </p:nvPr>
        </p:nvSpPr>
        <p:spPr/>
        <p:txBody>
          <a:bodyPr/>
          <a:lstStyle/>
          <a:p>
            <a:r>
              <a:rPr lang="en-DK" dirty="0"/>
              <a:t>Confounding factors</a:t>
            </a:r>
          </a:p>
        </p:txBody>
      </p:sp>
      <p:sp>
        <p:nvSpPr>
          <p:cNvPr id="3" name="Content Placeholder 2">
            <a:extLst>
              <a:ext uri="{FF2B5EF4-FFF2-40B4-BE49-F238E27FC236}">
                <a16:creationId xmlns:a16="http://schemas.microsoft.com/office/drawing/2014/main" id="{27ABA6C0-CC0B-3446-B86B-6C9E4E53EF34}"/>
              </a:ext>
            </a:extLst>
          </p:cNvPr>
          <p:cNvSpPr>
            <a:spLocks noGrp="1"/>
          </p:cNvSpPr>
          <p:nvPr>
            <p:ph idx="1"/>
          </p:nvPr>
        </p:nvSpPr>
        <p:spPr/>
        <p:txBody>
          <a:bodyPr>
            <a:normAutofit/>
          </a:bodyPr>
          <a:lstStyle/>
          <a:p>
            <a:r>
              <a:rPr lang="en-DK" dirty="0"/>
              <a:t>Confoundig factors in a GWAS study can occur when the differences between case and control are other than disease affectdness</a:t>
            </a:r>
          </a:p>
          <a:p>
            <a:endParaRPr lang="en-DK" dirty="0"/>
          </a:p>
          <a:p>
            <a:pPr marL="0" indent="0">
              <a:buNone/>
            </a:pPr>
            <a:r>
              <a:rPr lang="en-DK" dirty="0"/>
              <a:t>For example:</a:t>
            </a:r>
          </a:p>
          <a:p>
            <a:pPr marL="0" indent="0">
              <a:buNone/>
            </a:pPr>
            <a:r>
              <a:rPr lang="en-GB" dirty="0"/>
              <a:t>• Differences in the genotyping.</a:t>
            </a:r>
          </a:p>
          <a:p>
            <a:pPr lvl="1"/>
            <a:r>
              <a:rPr lang="en-GB" dirty="0"/>
              <a:t>Cases and controls should be genotyped using exactly the same genotyping technology.</a:t>
            </a:r>
          </a:p>
          <a:p>
            <a:pPr lvl="1"/>
            <a:r>
              <a:rPr lang="en-GB" dirty="0"/>
              <a:t>Optimally the order of the genotyping should be randomized to avoid problems due to batch effects.</a:t>
            </a:r>
          </a:p>
          <a:p>
            <a:r>
              <a:rPr lang="en-GB" dirty="0"/>
              <a:t>Differences in ethnicity </a:t>
            </a:r>
            <a:r>
              <a:rPr lang="en-GB" dirty="0">
                <a:solidFill>
                  <a:srgbClr val="FF0000"/>
                </a:solidFill>
              </a:rPr>
              <a:t>(population structure!!)</a:t>
            </a:r>
          </a:p>
          <a:p>
            <a:pPr marL="0" indent="0">
              <a:buNone/>
            </a:pPr>
            <a:endParaRPr lang="en-DK" dirty="0"/>
          </a:p>
          <a:p>
            <a:pPr marL="0" indent="0">
              <a:buNone/>
            </a:pPr>
            <a:endParaRPr lang="en-DK" dirty="0"/>
          </a:p>
        </p:txBody>
      </p:sp>
      <p:pic>
        <p:nvPicPr>
          <p:cNvPr id="4" name="Picture 3">
            <a:extLst>
              <a:ext uri="{FF2B5EF4-FFF2-40B4-BE49-F238E27FC236}">
                <a16:creationId xmlns:a16="http://schemas.microsoft.com/office/drawing/2014/main" id="{3F721B0A-AE8A-C949-A248-624A29AD6871}"/>
              </a:ext>
            </a:extLst>
          </p:cNvPr>
          <p:cNvPicPr>
            <a:picLocks noChangeAspect="1"/>
          </p:cNvPicPr>
          <p:nvPr/>
        </p:nvPicPr>
        <p:blipFill>
          <a:blip r:embed="rId2"/>
          <a:stretch>
            <a:fillRect/>
          </a:stretch>
        </p:blipFill>
        <p:spPr>
          <a:xfrm>
            <a:off x="10828095" y="0"/>
            <a:ext cx="1363905" cy="870352"/>
          </a:xfrm>
          <a:prstGeom prst="rect">
            <a:avLst/>
          </a:prstGeom>
        </p:spPr>
      </p:pic>
    </p:spTree>
    <p:extLst>
      <p:ext uri="{BB962C8B-B14F-4D97-AF65-F5344CB8AC3E}">
        <p14:creationId xmlns:p14="http://schemas.microsoft.com/office/powerpoint/2010/main" val="196715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6511-7D16-A340-A4C1-8117D44270E3}"/>
              </a:ext>
            </a:extLst>
          </p:cNvPr>
          <p:cNvSpPr>
            <a:spLocks noGrp="1"/>
          </p:cNvSpPr>
          <p:nvPr>
            <p:ph type="title"/>
          </p:nvPr>
        </p:nvSpPr>
        <p:spPr/>
        <p:txBody>
          <a:bodyPr/>
          <a:lstStyle/>
          <a:p>
            <a:r>
              <a:rPr lang="en-DK" dirty="0"/>
              <a:t>Population structure as a confounder</a:t>
            </a:r>
          </a:p>
        </p:txBody>
      </p:sp>
      <p:pic>
        <p:nvPicPr>
          <p:cNvPr id="5" name="Picture 4">
            <a:extLst>
              <a:ext uri="{FF2B5EF4-FFF2-40B4-BE49-F238E27FC236}">
                <a16:creationId xmlns:a16="http://schemas.microsoft.com/office/drawing/2014/main" id="{33F27C38-0C7B-AA42-A3B6-3D7071E976EF}"/>
              </a:ext>
            </a:extLst>
          </p:cNvPr>
          <p:cNvPicPr>
            <a:picLocks noChangeAspect="1"/>
          </p:cNvPicPr>
          <p:nvPr/>
        </p:nvPicPr>
        <p:blipFill>
          <a:blip r:embed="rId2"/>
          <a:stretch>
            <a:fillRect/>
          </a:stretch>
        </p:blipFill>
        <p:spPr>
          <a:xfrm>
            <a:off x="1324556" y="1690688"/>
            <a:ext cx="7986456" cy="5068499"/>
          </a:xfrm>
          <a:prstGeom prst="rect">
            <a:avLst/>
          </a:prstGeom>
        </p:spPr>
      </p:pic>
      <p:sp>
        <p:nvSpPr>
          <p:cNvPr id="6" name="TextBox 5">
            <a:extLst>
              <a:ext uri="{FF2B5EF4-FFF2-40B4-BE49-F238E27FC236}">
                <a16:creationId xmlns:a16="http://schemas.microsoft.com/office/drawing/2014/main" id="{589BDD21-D68E-484A-8612-5F950F462FBA}"/>
              </a:ext>
            </a:extLst>
          </p:cNvPr>
          <p:cNvSpPr txBox="1"/>
          <p:nvPr/>
        </p:nvSpPr>
        <p:spPr>
          <a:xfrm>
            <a:off x="9130410" y="6389855"/>
            <a:ext cx="1683859" cy="369332"/>
          </a:xfrm>
          <a:prstGeom prst="rect">
            <a:avLst/>
          </a:prstGeom>
          <a:noFill/>
        </p:spPr>
        <p:txBody>
          <a:bodyPr wrap="none" rtlCol="0">
            <a:spAutoFit/>
          </a:bodyPr>
          <a:lstStyle/>
          <a:p>
            <a:r>
              <a:rPr lang="en-DK" dirty="0"/>
              <a:t>Suul et al., 2018</a:t>
            </a:r>
          </a:p>
        </p:txBody>
      </p:sp>
      <p:pic>
        <p:nvPicPr>
          <p:cNvPr id="7" name="Picture 6">
            <a:extLst>
              <a:ext uri="{FF2B5EF4-FFF2-40B4-BE49-F238E27FC236}">
                <a16:creationId xmlns:a16="http://schemas.microsoft.com/office/drawing/2014/main" id="{1A04EB06-207F-E445-ACEC-F59DD0BA1550}"/>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75795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4B00-3D6D-0447-A750-939EAE7E30A1}"/>
              </a:ext>
            </a:extLst>
          </p:cNvPr>
          <p:cNvSpPr>
            <a:spLocks noGrp="1"/>
          </p:cNvSpPr>
          <p:nvPr>
            <p:ph type="title"/>
          </p:nvPr>
        </p:nvSpPr>
        <p:spPr/>
        <p:txBody>
          <a:bodyPr/>
          <a:lstStyle/>
          <a:p>
            <a:r>
              <a:rPr lang="en-DK" dirty="0"/>
              <a:t>Population structure as a confounder</a:t>
            </a:r>
          </a:p>
        </p:txBody>
      </p:sp>
      <p:pic>
        <p:nvPicPr>
          <p:cNvPr id="5" name="Picture 4">
            <a:extLst>
              <a:ext uri="{FF2B5EF4-FFF2-40B4-BE49-F238E27FC236}">
                <a16:creationId xmlns:a16="http://schemas.microsoft.com/office/drawing/2014/main" id="{E24141B8-5FD3-9B41-AE92-238E63B1C384}"/>
              </a:ext>
            </a:extLst>
          </p:cNvPr>
          <p:cNvPicPr>
            <a:picLocks noChangeAspect="1"/>
          </p:cNvPicPr>
          <p:nvPr/>
        </p:nvPicPr>
        <p:blipFill>
          <a:blip r:embed="rId2"/>
          <a:stretch>
            <a:fillRect/>
          </a:stretch>
        </p:blipFill>
        <p:spPr>
          <a:xfrm>
            <a:off x="1048215" y="1359900"/>
            <a:ext cx="8243822" cy="5386588"/>
          </a:xfrm>
          <a:prstGeom prst="rect">
            <a:avLst/>
          </a:prstGeom>
        </p:spPr>
      </p:pic>
      <p:pic>
        <p:nvPicPr>
          <p:cNvPr id="4" name="Picture 3">
            <a:extLst>
              <a:ext uri="{FF2B5EF4-FFF2-40B4-BE49-F238E27FC236}">
                <a16:creationId xmlns:a16="http://schemas.microsoft.com/office/drawing/2014/main" id="{4F0081A8-0FE3-0F47-BB7D-EDDB60142B53}"/>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426314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Structure Stratification</a:t>
            </a:r>
          </a:p>
        </p:txBody>
      </p:sp>
      <p:pic>
        <p:nvPicPr>
          <p:cNvPr id="4" name="Picture 3"/>
          <p:cNvPicPr>
            <a:picLocks noChangeAspect="1"/>
          </p:cNvPicPr>
          <p:nvPr/>
        </p:nvPicPr>
        <p:blipFill>
          <a:blip r:embed="rId2"/>
          <a:stretch>
            <a:fillRect/>
          </a:stretch>
        </p:blipFill>
        <p:spPr>
          <a:xfrm>
            <a:off x="5135667" y="2813605"/>
            <a:ext cx="5389479" cy="3312558"/>
          </a:xfrm>
          <a:prstGeom prst="rect">
            <a:avLst/>
          </a:prstGeom>
        </p:spPr>
      </p:pic>
      <p:sp>
        <p:nvSpPr>
          <p:cNvPr id="5" name="TextBox 4"/>
          <p:cNvSpPr txBox="1"/>
          <p:nvPr/>
        </p:nvSpPr>
        <p:spPr>
          <a:xfrm>
            <a:off x="6075211" y="6195220"/>
            <a:ext cx="3916157" cy="369332"/>
          </a:xfrm>
          <a:prstGeom prst="rect">
            <a:avLst/>
          </a:prstGeom>
          <a:noFill/>
        </p:spPr>
        <p:txBody>
          <a:bodyPr wrap="square" rtlCol="0">
            <a:spAutoFit/>
          </a:bodyPr>
          <a:lstStyle/>
          <a:p>
            <a:r>
              <a:rPr lang="en-US" dirty="0"/>
              <a:t>Balding </a:t>
            </a:r>
            <a:r>
              <a:rPr lang="en-US" i="1" dirty="0"/>
              <a:t>et al.</a:t>
            </a:r>
            <a:r>
              <a:rPr lang="en-US" dirty="0"/>
              <a:t>, Nat Rev Genet 2006</a:t>
            </a:r>
          </a:p>
        </p:txBody>
      </p:sp>
      <p:sp>
        <p:nvSpPr>
          <p:cNvPr id="6" name="TextBox 5"/>
          <p:cNvSpPr txBox="1"/>
          <p:nvPr/>
        </p:nvSpPr>
        <p:spPr>
          <a:xfrm>
            <a:off x="2156968" y="3673726"/>
            <a:ext cx="2978699" cy="2308324"/>
          </a:xfrm>
          <a:prstGeom prst="rect">
            <a:avLst/>
          </a:prstGeom>
          <a:noFill/>
        </p:spPr>
        <p:txBody>
          <a:bodyPr wrap="square" rtlCol="0">
            <a:spAutoFit/>
          </a:bodyPr>
          <a:lstStyle/>
          <a:p>
            <a:r>
              <a:rPr lang="en-US" sz="2400" b="1" dirty="0">
                <a:solidFill>
                  <a:srgbClr val="FF6600"/>
                </a:solidFill>
              </a:rPr>
              <a:t>What does this mean for association studies?</a:t>
            </a:r>
          </a:p>
          <a:p>
            <a:endParaRPr lang="en-US" sz="2400" b="1" dirty="0">
              <a:solidFill>
                <a:srgbClr val="FF6600"/>
              </a:solidFill>
            </a:endParaRPr>
          </a:p>
          <a:p>
            <a:r>
              <a:rPr lang="en-US" sz="2400" b="1" dirty="0">
                <a:solidFill>
                  <a:srgbClr val="FF6600"/>
                </a:solidFill>
              </a:rPr>
              <a:t>Will this affect all markers?</a:t>
            </a:r>
          </a:p>
        </p:txBody>
      </p:sp>
      <p:sp>
        <p:nvSpPr>
          <p:cNvPr id="8" name="Content Placeholder 2"/>
          <p:cNvSpPr>
            <a:spLocks noGrp="1"/>
          </p:cNvSpPr>
          <p:nvPr>
            <p:ph idx="1"/>
          </p:nvPr>
        </p:nvSpPr>
        <p:spPr>
          <a:xfrm>
            <a:off x="1981200" y="1600201"/>
            <a:ext cx="8229600" cy="4525963"/>
          </a:xfrm>
        </p:spPr>
        <p:txBody>
          <a:bodyPr/>
          <a:lstStyle/>
          <a:p>
            <a:r>
              <a:rPr lang="en-US" dirty="0"/>
              <a:t>If the phenotype is correlated with structure, then structured markers are correlated with the phenotype.</a:t>
            </a:r>
          </a:p>
        </p:txBody>
      </p:sp>
      <p:pic>
        <p:nvPicPr>
          <p:cNvPr id="7" name="Picture 6">
            <a:extLst>
              <a:ext uri="{FF2B5EF4-FFF2-40B4-BE49-F238E27FC236}">
                <a16:creationId xmlns:a16="http://schemas.microsoft.com/office/drawing/2014/main" id="{9DD32DCF-950B-CA48-8C91-43544B55F0D8}"/>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116192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7" y="274638"/>
            <a:ext cx="10715625" cy="1131746"/>
          </a:xfrm>
        </p:spPr>
        <p:txBody>
          <a:bodyPr>
            <a:normAutofit fontScale="90000"/>
          </a:bodyPr>
          <a:lstStyle/>
          <a:p>
            <a:r>
              <a:rPr lang="en-US" dirty="0"/>
              <a:t>What Causes Population Stratification Confounding</a:t>
            </a:r>
          </a:p>
        </p:txBody>
      </p:sp>
      <p:sp>
        <p:nvSpPr>
          <p:cNvPr id="3" name="Content Placeholder 2"/>
          <p:cNvSpPr>
            <a:spLocks noGrp="1"/>
          </p:cNvSpPr>
          <p:nvPr>
            <p:ph idx="1"/>
          </p:nvPr>
        </p:nvSpPr>
        <p:spPr>
          <a:xfrm>
            <a:off x="5472112" y="1999218"/>
            <a:ext cx="6772295" cy="3988525"/>
          </a:xfrm>
        </p:spPr>
        <p:txBody>
          <a:bodyPr>
            <a:normAutofit/>
          </a:bodyPr>
          <a:lstStyle/>
          <a:p>
            <a:r>
              <a:rPr lang="en-US" dirty="0"/>
              <a:t>Population structure confounding arises in GWAS  whenever:</a:t>
            </a:r>
          </a:p>
          <a:p>
            <a:pPr marL="971550" lvl="1" indent="-514350">
              <a:buFont typeface="+mj-lt"/>
              <a:buAutoNum type="arabicPeriod"/>
            </a:pPr>
            <a:r>
              <a:rPr lang="en-US" dirty="0"/>
              <a:t>The </a:t>
            </a:r>
            <a:r>
              <a:rPr lang="en-US" b="1" dirty="0"/>
              <a:t>trait or disease correlates with structure                                                                </a:t>
            </a:r>
            <a:r>
              <a:rPr lang="en-US" b="1" i="1" dirty="0"/>
              <a:t>and</a:t>
            </a:r>
            <a:r>
              <a:rPr lang="en-US" b="1" dirty="0"/>
              <a:t>                                                                       </a:t>
            </a:r>
          </a:p>
          <a:p>
            <a:pPr marL="971550" lvl="1" indent="-514350">
              <a:buFont typeface="+mj-lt"/>
              <a:buAutoNum type="arabicPeriod"/>
            </a:pPr>
            <a:r>
              <a:rPr lang="en-US" dirty="0"/>
              <a:t>The </a:t>
            </a:r>
            <a:r>
              <a:rPr lang="en-US" b="1" dirty="0"/>
              <a:t>genetic variant being tested correlates with structure</a:t>
            </a:r>
          </a:p>
          <a:p>
            <a:pPr lvl="1"/>
            <a:r>
              <a:rPr lang="en-US" dirty="0"/>
              <a:t>This correlation can be driven by both true genetic effects and/or environmental factors</a:t>
            </a:r>
          </a:p>
        </p:txBody>
      </p:sp>
      <p:pic>
        <p:nvPicPr>
          <p:cNvPr id="4" name="Picture 3">
            <a:extLst>
              <a:ext uri="{FF2B5EF4-FFF2-40B4-BE49-F238E27FC236}">
                <a16:creationId xmlns:a16="http://schemas.microsoft.com/office/drawing/2014/main" id="{67269EC0-F010-8646-9BDE-131951CEE4D1}"/>
              </a:ext>
            </a:extLst>
          </p:cNvPr>
          <p:cNvPicPr>
            <a:picLocks noChangeAspect="1"/>
          </p:cNvPicPr>
          <p:nvPr/>
        </p:nvPicPr>
        <p:blipFill>
          <a:blip r:embed="rId2"/>
          <a:stretch>
            <a:fillRect/>
          </a:stretch>
        </p:blipFill>
        <p:spPr>
          <a:xfrm>
            <a:off x="157163" y="1999218"/>
            <a:ext cx="5389479" cy="3312558"/>
          </a:xfrm>
          <a:prstGeom prst="rect">
            <a:avLst/>
          </a:prstGeom>
        </p:spPr>
      </p:pic>
      <p:sp>
        <p:nvSpPr>
          <p:cNvPr id="5" name="TextBox 4">
            <a:extLst>
              <a:ext uri="{FF2B5EF4-FFF2-40B4-BE49-F238E27FC236}">
                <a16:creationId xmlns:a16="http://schemas.microsoft.com/office/drawing/2014/main" id="{E2FE11F3-88DE-F14D-9F14-70986B82E16A}"/>
              </a:ext>
            </a:extLst>
          </p:cNvPr>
          <p:cNvSpPr txBox="1"/>
          <p:nvPr/>
        </p:nvSpPr>
        <p:spPr>
          <a:xfrm>
            <a:off x="736660" y="5466558"/>
            <a:ext cx="3916157" cy="369332"/>
          </a:xfrm>
          <a:prstGeom prst="rect">
            <a:avLst/>
          </a:prstGeom>
          <a:noFill/>
        </p:spPr>
        <p:txBody>
          <a:bodyPr wrap="square" rtlCol="0">
            <a:spAutoFit/>
          </a:bodyPr>
          <a:lstStyle/>
          <a:p>
            <a:r>
              <a:rPr lang="en-US" dirty="0"/>
              <a:t>Balding </a:t>
            </a:r>
            <a:r>
              <a:rPr lang="en-US" i="1" dirty="0"/>
              <a:t>et al.</a:t>
            </a:r>
            <a:r>
              <a:rPr lang="en-US" dirty="0"/>
              <a:t>, Nat Rev Genet 2006</a:t>
            </a:r>
          </a:p>
        </p:txBody>
      </p:sp>
      <p:pic>
        <p:nvPicPr>
          <p:cNvPr id="6" name="Picture 5">
            <a:extLst>
              <a:ext uri="{FF2B5EF4-FFF2-40B4-BE49-F238E27FC236}">
                <a16:creationId xmlns:a16="http://schemas.microsoft.com/office/drawing/2014/main" id="{4F3D26F0-1412-494E-A2AA-9F5FE5C7BFFB}"/>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1544975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CE771-5F17-514C-96EB-D507B0B95435}"/>
              </a:ext>
            </a:extLst>
          </p:cNvPr>
          <p:cNvSpPr>
            <a:spLocks noGrp="1"/>
          </p:cNvSpPr>
          <p:nvPr>
            <p:ph type="title"/>
          </p:nvPr>
        </p:nvSpPr>
        <p:spPr>
          <a:xfrm>
            <a:off x="114300" y="0"/>
            <a:ext cx="10515600" cy="1325563"/>
          </a:xfrm>
        </p:spPr>
        <p:txBody>
          <a:bodyPr>
            <a:normAutofit/>
          </a:bodyPr>
          <a:lstStyle/>
          <a:p>
            <a:r>
              <a:rPr lang="en-DK" sz="3600" dirty="0"/>
              <a:t>Ways to correct for Population Structure: </a:t>
            </a:r>
            <a:br>
              <a:rPr lang="en-DK" sz="3600" dirty="0"/>
            </a:br>
            <a:r>
              <a:rPr lang="en-DK" sz="3600" b="1" dirty="0"/>
              <a:t>Genomic control</a:t>
            </a:r>
          </a:p>
        </p:txBody>
      </p:sp>
      <p:pic>
        <p:nvPicPr>
          <p:cNvPr id="6" name="Picture 5">
            <a:extLst>
              <a:ext uri="{FF2B5EF4-FFF2-40B4-BE49-F238E27FC236}">
                <a16:creationId xmlns:a16="http://schemas.microsoft.com/office/drawing/2014/main" id="{873FDF57-F564-274B-9223-3706F9436F89}"/>
              </a:ext>
            </a:extLst>
          </p:cNvPr>
          <p:cNvPicPr>
            <a:picLocks noChangeAspect="1"/>
          </p:cNvPicPr>
          <p:nvPr/>
        </p:nvPicPr>
        <p:blipFill>
          <a:blip r:embed="rId2"/>
          <a:stretch>
            <a:fillRect/>
          </a:stretch>
        </p:blipFill>
        <p:spPr>
          <a:xfrm>
            <a:off x="1053790" y="1158583"/>
            <a:ext cx="10084420" cy="5451578"/>
          </a:xfrm>
          <a:prstGeom prst="rect">
            <a:avLst/>
          </a:prstGeom>
        </p:spPr>
      </p:pic>
      <p:pic>
        <p:nvPicPr>
          <p:cNvPr id="7" name="Picture 6">
            <a:extLst>
              <a:ext uri="{FF2B5EF4-FFF2-40B4-BE49-F238E27FC236}">
                <a16:creationId xmlns:a16="http://schemas.microsoft.com/office/drawing/2014/main" id="{FAF5B255-D01D-A440-A744-1EC393BB0DA8}"/>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1582988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5029200" y="1066800"/>
            <a:ext cx="2819400" cy="609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9395" name="Rectangle 3"/>
          <p:cNvSpPr>
            <a:spLocks noChangeArrowheads="1"/>
          </p:cNvSpPr>
          <p:nvPr/>
        </p:nvSpPr>
        <p:spPr bwMode="auto">
          <a:xfrm>
            <a:off x="3276600" y="1143000"/>
            <a:ext cx="685800" cy="38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59396" name="Text Box 4"/>
          <p:cNvSpPr txBox="1">
            <a:spLocks noChangeArrowheads="1"/>
          </p:cNvSpPr>
          <p:nvPr/>
        </p:nvSpPr>
        <p:spPr bwMode="auto">
          <a:xfrm>
            <a:off x="1987770" y="1671721"/>
            <a:ext cx="8382000" cy="152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pPr>
              <a:spcBef>
                <a:spcPct val="25000"/>
              </a:spcBef>
            </a:pPr>
            <a:r>
              <a:rPr lang="en-US" sz="2400" dirty="0" err="1"/>
              <a:t>Chisq</a:t>
            </a:r>
            <a:r>
              <a:rPr lang="en-US" sz="2400" dirty="0"/>
              <a:t> statistic = (#SAMPLES) correlation(</a:t>
            </a:r>
            <a:r>
              <a:rPr lang="en-US" sz="2400" dirty="0" err="1"/>
              <a:t>genotype,phenotype</a:t>
            </a:r>
            <a:r>
              <a:rPr lang="en-US" sz="2400" dirty="0"/>
              <a:t>)</a:t>
            </a:r>
            <a:r>
              <a:rPr lang="en-US" sz="2400" baseline="30000" dirty="0"/>
              <a:t>2</a:t>
            </a:r>
          </a:p>
          <a:p>
            <a:pPr>
              <a:spcBef>
                <a:spcPct val="25000"/>
              </a:spcBef>
            </a:pPr>
            <a:r>
              <a:rPr lang="en-US" sz="2400" baseline="30000" dirty="0"/>
              <a:t> </a:t>
            </a:r>
          </a:p>
          <a:p>
            <a:pPr>
              <a:spcBef>
                <a:spcPct val="25000"/>
              </a:spcBef>
            </a:pPr>
            <a:endParaRPr lang="en-US" sz="2400" baseline="30000" dirty="0"/>
          </a:p>
          <a:p>
            <a:pPr>
              <a:spcBef>
                <a:spcPct val="25000"/>
              </a:spcBef>
            </a:pPr>
            <a:r>
              <a:rPr lang="en-US" sz="2400" dirty="0"/>
              <a:t>                       =</a:t>
            </a:r>
            <a:endParaRPr lang="en-US" sz="2400" baseline="30000" dirty="0"/>
          </a:p>
        </p:txBody>
      </p:sp>
      <p:pic>
        <p:nvPicPr>
          <p:cNvPr id="593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370" y="2662320"/>
            <a:ext cx="6858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8" name="Text Box 6"/>
          <p:cNvSpPr txBox="1">
            <a:spLocks noChangeArrowheads="1"/>
          </p:cNvSpPr>
          <p:nvPr/>
        </p:nvSpPr>
        <p:spPr bwMode="auto">
          <a:xfrm>
            <a:off x="4121370" y="2509920"/>
            <a:ext cx="4876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pPr>
              <a:spcBef>
                <a:spcPct val="25000"/>
              </a:spcBef>
            </a:pPr>
            <a:r>
              <a:rPr lang="en-US" sz="2400"/>
              <a:t>Median chisq statistic across all SNPs</a:t>
            </a:r>
            <a:endParaRPr lang="en-US" sz="2400" baseline="30000"/>
          </a:p>
        </p:txBody>
      </p:sp>
      <p:sp>
        <p:nvSpPr>
          <p:cNvPr id="59399" name="Line 7"/>
          <p:cNvSpPr>
            <a:spLocks noChangeShapeType="1"/>
          </p:cNvSpPr>
          <p:nvPr/>
        </p:nvSpPr>
        <p:spPr bwMode="auto">
          <a:xfrm>
            <a:off x="4121370" y="2967120"/>
            <a:ext cx="4724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00" name="Text Box 8"/>
          <p:cNvSpPr txBox="1">
            <a:spLocks noChangeArrowheads="1"/>
          </p:cNvSpPr>
          <p:nvPr/>
        </p:nvSpPr>
        <p:spPr bwMode="auto">
          <a:xfrm>
            <a:off x="5873970" y="2967120"/>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pPr>
              <a:spcBef>
                <a:spcPct val="25000"/>
              </a:spcBef>
            </a:pPr>
            <a:r>
              <a:rPr lang="en-US" sz="2400"/>
              <a:t>0.455</a:t>
            </a:r>
            <a:endParaRPr lang="en-US" sz="2400" baseline="30000"/>
          </a:p>
        </p:txBody>
      </p:sp>
      <p:sp>
        <p:nvSpPr>
          <p:cNvPr id="59402" name="Text Box 18"/>
          <p:cNvSpPr txBox="1">
            <a:spLocks noChangeArrowheads="1"/>
          </p:cNvSpPr>
          <p:nvPr/>
        </p:nvSpPr>
        <p:spPr bwMode="auto">
          <a:xfrm>
            <a:off x="1524000" y="6461126"/>
            <a:ext cx="9144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pPr>
              <a:spcBef>
                <a:spcPct val="25000"/>
              </a:spcBef>
            </a:pPr>
            <a:r>
              <a:rPr lang="en-US" sz="2000"/>
              <a:t>                                                                                      Devlin &amp; Roeder 1999 Biometrics</a:t>
            </a:r>
          </a:p>
        </p:txBody>
      </p:sp>
      <p:sp>
        <p:nvSpPr>
          <p:cNvPr id="14" name="Rectangle 6"/>
          <p:cNvSpPr>
            <a:spLocks noChangeArrowheads="1"/>
          </p:cNvSpPr>
          <p:nvPr/>
        </p:nvSpPr>
        <p:spPr bwMode="auto">
          <a:xfrm>
            <a:off x="1905000" y="3048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r>
              <a:rPr lang="en-US" sz="4000" dirty="0"/>
              <a:t>Detecting stratification:</a:t>
            </a:r>
            <a:r>
              <a:rPr lang="en-US" sz="4000" dirty="0">
                <a:solidFill>
                  <a:schemeClr val="accent2"/>
                </a:solidFill>
              </a:rPr>
              <a:t> </a:t>
            </a:r>
            <a:endParaRPr lang="en-US" sz="4000" dirty="0">
              <a:solidFill>
                <a:schemeClr val="tx2"/>
              </a:solidFill>
            </a:endParaRPr>
          </a:p>
        </p:txBody>
      </p:sp>
      <p:pic>
        <p:nvPicPr>
          <p:cNvPr id="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685801"/>
            <a:ext cx="8509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B90C22BA-210C-0C4D-82AE-79ADEFD88501}"/>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1512696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71C3-1B07-E64B-8C69-48CB92AEEE53}"/>
              </a:ext>
            </a:extLst>
          </p:cNvPr>
          <p:cNvSpPr>
            <a:spLocks noGrp="1"/>
          </p:cNvSpPr>
          <p:nvPr>
            <p:ph type="title"/>
          </p:nvPr>
        </p:nvSpPr>
        <p:spPr>
          <a:xfrm>
            <a:off x="193675" y="365125"/>
            <a:ext cx="10515600" cy="1325563"/>
          </a:xfrm>
        </p:spPr>
        <p:txBody>
          <a:bodyPr/>
          <a:lstStyle/>
          <a:p>
            <a:r>
              <a:rPr lang="en-DK" b="1" dirty="0"/>
              <a:t>Recap of yesterday’s lecture and exercise</a:t>
            </a:r>
          </a:p>
        </p:txBody>
      </p:sp>
      <p:sp>
        <p:nvSpPr>
          <p:cNvPr id="3" name="Content Placeholder 2">
            <a:extLst>
              <a:ext uri="{FF2B5EF4-FFF2-40B4-BE49-F238E27FC236}">
                <a16:creationId xmlns:a16="http://schemas.microsoft.com/office/drawing/2014/main" id="{100FA855-76D0-5947-B2E7-CB1F1197B69B}"/>
              </a:ext>
            </a:extLst>
          </p:cNvPr>
          <p:cNvSpPr>
            <a:spLocks noGrp="1"/>
          </p:cNvSpPr>
          <p:nvPr>
            <p:ph idx="1"/>
          </p:nvPr>
        </p:nvSpPr>
        <p:spPr>
          <a:xfrm>
            <a:off x="193675" y="1690688"/>
            <a:ext cx="10515600" cy="4351338"/>
          </a:xfrm>
        </p:spPr>
        <p:txBody>
          <a:bodyPr/>
          <a:lstStyle/>
          <a:p>
            <a:r>
              <a:rPr lang="en-DK" dirty="0"/>
              <a:t>What have we learned so far?</a:t>
            </a:r>
          </a:p>
          <a:p>
            <a:endParaRPr lang="en-DK" dirty="0"/>
          </a:p>
          <a:p>
            <a:r>
              <a:rPr lang="en-GB" dirty="0">
                <a:hlinkClick r:id="rId2"/>
              </a:rPr>
              <a:t>https://docs.google.com/document/d/1F2k2Gw2NGMdCLOgfOTfXwpp6rFI9MYf7kCjIt1XgsJk/edit?usp=sharing</a:t>
            </a:r>
            <a:endParaRPr lang="en-GB" dirty="0"/>
          </a:p>
          <a:p>
            <a:endParaRPr lang="en-DK" dirty="0"/>
          </a:p>
        </p:txBody>
      </p:sp>
      <p:pic>
        <p:nvPicPr>
          <p:cNvPr id="1026" name="Picture 2" descr="Meme Creator - Funny Lessons learned Meme Generator at MemeCreator.org!">
            <a:extLst>
              <a:ext uri="{FF2B5EF4-FFF2-40B4-BE49-F238E27FC236}">
                <a16:creationId xmlns:a16="http://schemas.microsoft.com/office/drawing/2014/main" id="{516E1BA0-CBD1-6F43-9D31-8FDB078E6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325" y="3365500"/>
            <a:ext cx="5461000" cy="3492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A3A4CD-2845-7C45-B014-FD16F64CB0EC}"/>
              </a:ext>
            </a:extLst>
          </p:cNvPr>
          <p:cNvPicPr>
            <a:picLocks noChangeAspect="1"/>
          </p:cNvPicPr>
          <p:nvPr/>
        </p:nvPicPr>
        <p:blipFill>
          <a:blip r:embed="rId4"/>
          <a:stretch>
            <a:fillRect/>
          </a:stretch>
        </p:blipFill>
        <p:spPr>
          <a:xfrm>
            <a:off x="10828095" y="0"/>
            <a:ext cx="1363905" cy="870352"/>
          </a:xfrm>
          <a:prstGeom prst="rect">
            <a:avLst/>
          </a:prstGeom>
        </p:spPr>
      </p:pic>
    </p:spTree>
    <p:extLst>
      <p:ext uri="{BB962C8B-B14F-4D97-AF65-F5344CB8AC3E}">
        <p14:creationId xmlns:p14="http://schemas.microsoft.com/office/powerpoint/2010/main" val="2851039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6172200" y="6461126"/>
            <a:ext cx="44958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pPr>
              <a:spcBef>
                <a:spcPct val="25000"/>
              </a:spcBef>
            </a:pPr>
            <a:r>
              <a:rPr lang="en-US" sz="2000"/>
              <a:t>Diabetes Genetics Initiative 2007 Science</a:t>
            </a:r>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371600"/>
            <a:ext cx="5257800" cy="460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4" name="Text Box 4"/>
          <p:cNvSpPr txBox="1">
            <a:spLocks noChangeArrowheads="1"/>
          </p:cNvSpPr>
          <p:nvPr/>
        </p:nvSpPr>
        <p:spPr bwMode="auto">
          <a:xfrm>
            <a:off x="7086600" y="3200401"/>
            <a:ext cx="3581400" cy="167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pPr>
              <a:spcBef>
                <a:spcPct val="50000"/>
              </a:spcBef>
            </a:pPr>
            <a:r>
              <a:rPr lang="en-US" sz="2600" b="1"/>
              <a:t>Approximately</a:t>
            </a:r>
          </a:p>
          <a:p>
            <a:r>
              <a:rPr lang="en-US" sz="2600" b="1"/>
              <a:t>matches uniform   </a:t>
            </a:r>
            <a:r>
              <a:rPr lang="en-US" sz="2600" b="1">
                <a:solidFill>
                  <a:schemeClr val="accent2"/>
                </a:solidFill>
                <a:sym typeface="Wingdings" charset="0"/>
              </a:rPr>
              <a:t></a:t>
            </a:r>
            <a:r>
              <a:rPr lang="en-US" sz="2600" b="1"/>
              <a:t>  </a:t>
            </a:r>
          </a:p>
          <a:p>
            <a:r>
              <a:rPr lang="en-US" sz="2600" b="1"/>
              <a:t>(null) distribution</a:t>
            </a:r>
          </a:p>
          <a:p>
            <a:r>
              <a:rPr lang="en-US" sz="2600" b="1"/>
              <a:t>                    </a:t>
            </a:r>
            <a:endParaRPr lang="en-US" sz="2400"/>
          </a:p>
        </p:txBody>
      </p:sp>
      <p:sp>
        <p:nvSpPr>
          <p:cNvPr id="40965" name="Text Box 5"/>
          <p:cNvSpPr txBox="1">
            <a:spLocks noChangeArrowheads="1"/>
          </p:cNvSpPr>
          <p:nvPr/>
        </p:nvSpPr>
        <p:spPr bwMode="auto">
          <a:xfrm>
            <a:off x="5562600" y="1371601"/>
            <a:ext cx="2133600" cy="88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pPr>
              <a:spcBef>
                <a:spcPct val="25000"/>
              </a:spcBef>
            </a:pPr>
            <a:r>
              <a:rPr lang="en-US" sz="2600" b="1"/>
              <a:t>T2D GWAS</a:t>
            </a:r>
          </a:p>
          <a:p>
            <a:r>
              <a:rPr lang="en-US" sz="2600" b="1"/>
              <a:t>500K SNPs</a:t>
            </a:r>
          </a:p>
        </p:txBody>
      </p:sp>
      <p:sp>
        <p:nvSpPr>
          <p:cNvPr id="40966" name="Rectangle 6"/>
          <p:cNvSpPr>
            <a:spLocks noChangeArrowheads="1"/>
          </p:cNvSpPr>
          <p:nvPr/>
        </p:nvSpPr>
        <p:spPr bwMode="auto">
          <a:xfrm>
            <a:off x="1905000" y="3048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r>
              <a:rPr lang="en-US" sz="4000" dirty="0"/>
              <a:t>Detecting stratification:</a:t>
            </a:r>
            <a:r>
              <a:rPr lang="en-US" sz="4000" dirty="0">
                <a:solidFill>
                  <a:schemeClr val="accent2"/>
                </a:solidFill>
              </a:rPr>
              <a:t> </a:t>
            </a:r>
            <a:endParaRPr lang="en-US" sz="4000" dirty="0">
              <a:solidFill>
                <a:schemeClr val="tx2"/>
              </a:solidFill>
            </a:endParaRPr>
          </a:p>
        </p:txBody>
      </p:sp>
      <p:pic>
        <p:nvPicPr>
          <p:cNvPr id="4096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685801"/>
            <a:ext cx="8509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2424" name="Text Box 8"/>
          <p:cNvSpPr txBox="1">
            <a:spLocks noChangeArrowheads="1"/>
          </p:cNvSpPr>
          <p:nvPr/>
        </p:nvSpPr>
        <p:spPr bwMode="auto">
          <a:xfrm>
            <a:off x="5181600" y="4038600"/>
            <a:ext cx="2057400" cy="457200"/>
          </a:xfrm>
          <a:prstGeom prst="rect">
            <a:avLst/>
          </a:prstGeom>
          <a:noFill/>
          <a:ln w="9525">
            <a:noFill/>
            <a:miter lim="800000"/>
            <a:headEnd/>
            <a:tailEnd/>
          </a:ln>
          <a:effectLst/>
        </p:spPr>
        <p:txBody>
          <a:bodyPr>
            <a:spAutoFit/>
          </a:bodyPr>
          <a:lstStyle>
            <a:lvl1pPr marL="457200" indent="-457200">
              <a:defRPr sz="800">
                <a:solidFill>
                  <a:schemeClr val="tx1"/>
                </a:solidFill>
                <a:latin typeface="Times" charset="0"/>
                <a:ea typeface="ＭＳ Ｐゴシック" charset="0"/>
              </a:defRPr>
            </a:lvl1pPr>
            <a:lvl2pPr marL="742950" indent="-285750">
              <a:defRPr sz="800">
                <a:solidFill>
                  <a:schemeClr val="tx1"/>
                </a:solidFill>
                <a:latin typeface="Times" charset="0"/>
                <a:ea typeface="ＭＳ Ｐゴシック" charset="0"/>
              </a:defRPr>
            </a:lvl2pPr>
            <a:lvl3pPr marL="1143000" indent="-228600">
              <a:defRPr sz="800">
                <a:solidFill>
                  <a:schemeClr val="tx1"/>
                </a:solidFill>
                <a:latin typeface="Times" charset="0"/>
                <a:ea typeface="ＭＳ Ｐゴシック" charset="0"/>
              </a:defRPr>
            </a:lvl3pPr>
            <a:lvl4pPr marL="1600200" indent="-228600">
              <a:defRPr sz="800">
                <a:solidFill>
                  <a:schemeClr val="tx1"/>
                </a:solidFill>
                <a:latin typeface="Times" charset="0"/>
                <a:ea typeface="ＭＳ Ｐゴシック" charset="0"/>
              </a:defRPr>
            </a:lvl4pPr>
            <a:lvl5pPr marL="2057400" indent="-228600">
              <a:defRPr sz="800">
                <a:solidFill>
                  <a:schemeClr val="tx1"/>
                </a:solidFill>
                <a:latin typeface="Times" charset="0"/>
                <a:ea typeface="ＭＳ Ｐゴシック" charset="0"/>
              </a:defRPr>
            </a:lvl5pPr>
            <a:lvl6pPr marL="2514600" indent="-228600" eaLnBrk="0" fontAlgn="base" hangingPunct="0">
              <a:spcBef>
                <a:spcPct val="0"/>
              </a:spcBef>
              <a:spcAft>
                <a:spcPct val="0"/>
              </a:spcAft>
              <a:defRPr sz="800">
                <a:solidFill>
                  <a:schemeClr val="tx1"/>
                </a:solidFill>
                <a:latin typeface="Times" charset="0"/>
                <a:ea typeface="ＭＳ Ｐゴシック" charset="0"/>
              </a:defRPr>
            </a:lvl6pPr>
            <a:lvl7pPr marL="2971800" indent="-228600" eaLnBrk="0" fontAlgn="base" hangingPunct="0">
              <a:spcBef>
                <a:spcPct val="0"/>
              </a:spcBef>
              <a:spcAft>
                <a:spcPct val="0"/>
              </a:spcAft>
              <a:defRPr sz="800">
                <a:solidFill>
                  <a:schemeClr val="tx1"/>
                </a:solidFill>
                <a:latin typeface="Times" charset="0"/>
                <a:ea typeface="ＭＳ Ｐゴシック" charset="0"/>
              </a:defRPr>
            </a:lvl7pPr>
            <a:lvl8pPr marL="3429000" indent="-228600" eaLnBrk="0" fontAlgn="base" hangingPunct="0">
              <a:spcBef>
                <a:spcPct val="0"/>
              </a:spcBef>
              <a:spcAft>
                <a:spcPct val="0"/>
              </a:spcAft>
              <a:defRPr sz="800">
                <a:solidFill>
                  <a:schemeClr val="tx1"/>
                </a:solidFill>
                <a:latin typeface="Times" charset="0"/>
                <a:ea typeface="ＭＳ Ｐゴシック" charset="0"/>
              </a:defRPr>
            </a:lvl8pPr>
            <a:lvl9pPr marL="3886200" indent="-228600" eaLnBrk="0" fontAlgn="base" hangingPunct="0">
              <a:spcBef>
                <a:spcPct val="0"/>
              </a:spcBef>
              <a:spcAft>
                <a:spcPct val="0"/>
              </a:spcAft>
              <a:defRPr sz="800">
                <a:solidFill>
                  <a:schemeClr val="tx1"/>
                </a:solidFill>
                <a:latin typeface="Times" charset="0"/>
                <a:ea typeface="ＭＳ Ｐゴシック" charset="0"/>
              </a:defRPr>
            </a:lvl9pPr>
          </a:lstStyle>
          <a:p>
            <a:pPr>
              <a:spcBef>
                <a:spcPct val="25000"/>
              </a:spcBef>
            </a:pPr>
            <a:r>
              <a:rPr lang="en-US" sz="2200" b="1" i="1"/>
              <a:t>  </a:t>
            </a:r>
            <a:r>
              <a:rPr lang="el-GR" sz="2400" b="1" i="1">
                <a:effectLst>
                  <a:outerShdw blurRad="38100" dist="38100" dir="2700000" algn="tl">
                    <a:srgbClr val="DDDDDD"/>
                  </a:outerShdw>
                </a:effectLst>
              </a:rPr>
              <a:t>λ</a:t>
            </a:r>
            <a:r>
              <a:rPr lang="en-US" sz="2400" b="1" baseline="-25000">
                <a:effectLst>
                  <a:outerShdw blurRad="38100" dist="38100" dir="2700000" algn="tl">
                    <a:srgbClr val="DDDDDD"/>
                  </a:outerShdw>
                </a:effectLst>
              </a:rPr>
              <a:t>GC</a:t>
            </a:r>
            <a:r>
              <a:rPr lang="en-US" sz="2400" b="1">
                <a:effectLst>
                  <a:outerShdw blurRad="38100" dist="38100" dir="2700000" algn="tl">
                    <a:srgbClr val="DDDDDD"/>
                  </a:outerShdw>
                </a:effectLst>
              </a:rPr>
              <a:t> = 1.05</a:t>
            </a:r>
            <a:endParaRPr lang="en-US" sz="2400"/>
          </a:p>
        </p:txBody>
      </p:sp>
      <p:pic>
        <p:nvPicPr>
          <p:cNvPr id="9" name="Picture 8">
            <a:extLst>
              <a:ext uri="{FF2B5EF4-FFF2-40B4-BE49-F238E27FC236}">
                <a16:creationId xmlns:a16="http://schemas.microsoft.com/office/drawing/2014/main" id="{6FCB56CF-E21C-7B40-B2E6-A62483FD10AB}"/>
              </a:ext>
            </a:extLst>
          </p:cNvPr>
          <p:cNvPicPr>
            <a:picLocks noChangeAspect="1"/>
          </p:cNvPicPr>
          <p:nvPr/>
        </p:nvPicPr>
        <p:blipFill>
          <a:blip r:embed="rId4"/>
          <a:stretch>
            <a:fillRect/>
          </a:stretch>
        </p:blipFill>
        <p:spPr>
          <a:xfrm>
            <a:off x="10828095" y="0"/>
            <a:ext cx="1363905" cy="870352"/>
          </a:xfrm>
          <a:prstGeom prst="rect">
            <a:avLst/>
          </a:prstGeom>
        </p:spPr>
      </p:pic>
    </p:spTree>
    <p:extLst>
      <p:ext uri="{BB962C8B-B14F-4D97-AF65-F5344CB8AC3E}">
        <p14:creationId xmlns:p14="http://schemas.microsoft.com/office/powerpoint/2010/main" val="335686325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6172200" y="6461126"/>
            <a:ext cx="44958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pPr>
              <a:spcBef>
                <a:spcPct val="25000"/>
              </a:spcBef>
            </a:pPr>
            <a:r>
              <a:rPr lang="en-US" sz="2000"/>
              <a:t>Diabetes Genetics Initiative 2007 Science</a:t>
            </a: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371600"/>
            <a:ext cx="5257800" cy="460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88" name="Text Box 4"/>
          <p:cNvSpPr txBox="1">
            <a:spLocks noChangeArrowheads="1"/>
          </p:cNvSpPr>
          <p:nvPr/>
        </p:nvSpPr>
        <p:spPr bwMode="auto">
          <a:xfrm>
            <a:off x="7086600" y="2895600"/>
            <a:ext cx="3581400" cy="2344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endParaRPr lang="en-US" sz="2400"/>
          </a:p>
          <a:p>
            <a:pPr>
              <a:spcBef>
                <a:spcPct val="10000"/>
              </a:spcBef>
            </a:pPr>
            <a:r>
              <a:rPr lang="en-US" sz="2400"/>
              <a:t>median</a:t>
            </a:r>
          </a:p>
          <a:p>
            <a:r>
              <a:rPr lang="en-US" sz="2400"/>
              <a:t>chisq = 0.48 (≈ 0.455)</a:t>
            </a:r>
          </a:p>
          <a:p>
            <a:r>
              <a:rPr lang="en-US" sz="2400"/>
              <a:t>P-value = 0.49 (≈ 0.50)</a:t>
            </a:r>
          </a:p>
          <a:p>
            <a:r>
              <a:rPr lang="en-US" sz="2400"/>
              <a:t>-log</a:t>
            </a:r>
            <a:r>
              <a:rPr lang="en-US" sz="2400" baseline="-25000"/>
              <a:t>10</a:t>
            </a:r>
            <a:r>
              <a:rPr lang="en-US" sz="2400"/>
              <a:t>P = 0.31 (≈ 0.30)</a:t>
            </a:r>
          </a:p>
          <a:p>
            <a:r>
              <a:rPr lang="en-US" sz="2400"/>
              <a:t>                     </a:t>
            </a:r>
          </a:p>
        </p:txBody>
      </p:sp>
      <p:sp>
        <p:nvSpPr>
          <p:cNvPr id="41989" name="Text Box 5"/>
          <p:cNvSpPr txBox="1">
            <a:spLocks noChangeArrowheads="1"/>
          </p:cNvSpPr>
          <p:nvPr/>
        </p:nvSpPr>
        <p:spPr bwMode="auto">
          <a:xfrm>
            <a:off x="5562600" y="1371601"/>
            <a:ext cx="2133600" cy="88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3200">
                <a:solidFill>
                  <a:schemeClr val="tx1"/>
                </a:solidFill>
                <a:latin typeface="Times" charset="0"/>
                <a:ea typeface="ＭＳ Ｐゴシック" charset="0"/>
              </a:defRPr>
            </a:lvl1pPr>
            <a:lvl2pPr>
              <a:defRPr sz="28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eaLnBrk="0" hangingPunct="0">
              <a:defRPr sz="2000">
                <a:solidFill>
                  <a:schemeClr val="tx1"/>
                </a:solidFill>
                <a:latin typeface="Times" charset="0"/>
                <a:ea typeface="ＭＳ Ｐゴシック" charset="0"/>
              </a:defRPr>
            </a:lvl6pPr>
            <a:lvl7pPr eaLnBrk="0" hangingPunct="0">
              <a:defRPr sz="2000">
                <a:solidFill>
                  <a:schemeClr val="tx1"/>
                </a:solidFill>
                <a:latin typeface="Times" charset="0"/>
                <a:ea typeface="ＭＳ Ｐゴシック" charset="0"/>
              </a:defRPr>
            </a:lvl7pPr>
            <a:lvl8pPr eaLnBrk="0" hangingPunct="0">
              <a:defRPr sz="2000">
                <a:solidFill>
                  <a:schemeClr val="tx1"/>
                </a:solidFill>
                <a:latin typeface="Times" charset="0"/>
                <a:ea typeface="ＭＳ Ｐゴシック" charset="0"/>
              </a:defRPr>
            </a:lvl8pPr>
            <a:lvl9pPr eaLnBrk="0" hangingPunct="0">
              <a:defRPr sz="2000">
                <a:solidFill>
                  <a:schemeClr val="tx1"/>
                </a:solidFill>
                <a:latin typeface="Times" charset="0"/>
                <a:ea typeface="ＭＳ Ｐゴシック" charset="0"/>
              </a:defRPr>
            </a:lvl9pPr>
          </a:lstStyle>
          <a:p>
            <a:pPr>
              <a:spcBef>
                <a:spcPct val="25000"/>
              </a:spcBef>
            </a:pPr>
            <a:r>
              <a:rPr lang="en-US" sz="2600" b="1"/>
              <a:t>T2D GWAS</a:t>
            </a:r>
          </a:p>
          <a:p>
            <a:r>
              <a:rPr lang="en-US" sz="2600" b="1"/>
              <a:t>500K SNPs</a:t>
            </a:r>
          </a:p>
        </p:txBody>
      </p:sp>
      <p:sp>
        <p:nvSpPr>
          <p:cNvPr id="41990" name="Rectangle 6"/>
          <p:cNvSpPr>
            <a:spLocks noChangeArrowheads="1"/>
          </p:cNvSpPr>
          <p:nvPr/>
        </p:nvSpPr>
        <p:spPr bwMode="auto">
          <a:xfrm>
            <a:off x="1905000" y="3048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r>
              <a:rPr lang="en-US" sz="4000"/>
              <a:t>Detecting stratification:</a:t>
            </a:r>
            <a:r>
              <a:rPr lang="en-US" sz="4000">
                <a:solidFill>
                  <a:schemeClr val="accent2"/>
                </a:solidFill>
              </a:rPr>
              <a:t> </a:t>
            </a:r>
            <a:endParaRPr lang="en-US" sz="4000">
              <a:solidFill>
                <a:schemeClr val="tx2"/>
              </a:solidFill>
            </a:endParaRPr>
          </a:p>
        </p:txBody>
      </p:sp>
      <p:pic>
        <p:nvPicPr>
          <p:cNvPr id="419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685801"/>
            <a:ext cx="8509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48" name="Text Box 8"/>
          <p:cNvSpPr txBox="1">
            <a:spLocks noChangeArrowheads="1"/>
          </p:cNvSpPr>
          <p:nvPr/>
        </p:nvSpPr>
        <p:spPr bwMode="auto">
          <a:xfrm>
            <a:off x="5181600" y="4038600"/>
            <a:ext cx="2057400" cy="457200"/>
          </a:xfrm>
          <a:prstGeom prst="rect">
            <a:avLst/>
          </a:prstGeom>
          <a:noFill/>
          <a:ln w="9525">
            <a:noFill/>
            <a:miter lim="800000"/>
            <a:headEnd/>
            <a:tailEnd/>
          </a:ln>
          <a:effectLst/>
        </p:spPr>
        <p:txBody>
          <a:bodyPr>
            <a:spAutoFit/>
          </a:bodyPr>
          <a:lstStyle>
            <a:lvl1pPr marL="457200" indent="-457200">
              <a:defRPr sz="800">
                <a:solidFill>
                  <a:schemeClr val="tx1"/>
                </a:solidFill>
                <a:latin typeface="Times" charset="0"/>
                <a:ea typeface="ＭＳ Ｐゴシック" charset="0"/>
              </a:defRPr>
            </a:lvl1pPr>
            <a:lvl2pPr marL="742950" indent="-285750">
              <a:defRPr sz="800">
                <a:solidFill>
                  <a:schemeClr val="tx1"/>
                </a:solidFill>
                <a:latin typeface="Times" charset="0"/>
                <a:ea typeface="ＭＳ Ｐゴシック" charset="0"/>
              </a:defRPr>
            </a:lvl2pPr>
            <a:lvl3pPr marL="1143000" indent="-228600">
              <a:defRPr sz="800">
                <a:solidFill>
                  <a:schemeClr val="tx1"/>
                </a:solidFill>
                <a:latin typeface="Times" charset="0"/>
                <a:ea typeface="ＭＳ Ｐゴシック" charset="0"/>
              </a:defRPr>
            </a:lvl3pPr>
            <a:lvl4pPr marL="1600200" indent="-228600">
              <a:defRPr sz="800">
                <a:solidFill>
                  <a:schemeClr val="tx1"/>
                </a:solidFill>
                <a:latin typeface="Times" charset="0"/>
                <a:ea typeface="ＭＳ Ｐゴシック" charset="0"/>
              </a:defRPr>
            </a:lvl4pPr>
            <a:lvl5pPr marL="2057400" indent="-228600">
              <a:defRPr sz="800">
                <a:solidFill>
                  <a:schemeClr val="tx1"/>
                </a:solidFill>
                <a:latin typeface="Times" charset="0"/>
                <a:ea typeface="ＭＳ Ｐゴシック" charset="0"/>
              </a:defRPr>
            </a:lvl5pPr>
            <a:lvl6pPr marL="2514600" indent="-228600" eaLnBrk="0" fontAlgn="base" hangingPunct="0">
              <a:spcBef>
                <a:spcPct val="0"/>
              </a:spcBef>
              <a:spcAft>
                <a:spcPct val="0"/>
              </a:spcAft>
              <a:defRPr sz="800">
                <a:solidFill>
                  <a:schemeClr val="tx1"/>
                </a:solidFill>
                <a:latin typeface="Times" charset="0"/>
                <a:ea typeface="ＭＳ Ｐゴシック" charset="0"/>
              </a:defRPr>
            </a:lvl6pPr>
            <a:lvl7pPr marL="2971800" indent="-228600" eaLnBrk="0" fontAlgn="base" hangingPunct="0">
              <a:spcBef>
                <a:spcPct val="0"/>
              </a:spcBef>
              <a:spcAft>
                <a:spcPct val="0"/>
              </a:spcAft>
              <a:defRPr sz="800">
                <a:solidFill>
                  <a:schemeClr val="tx1"/>
                </a:solidFill>
                <a:latin typeface="Times" charset="0"/>
                <a:ea typeface="ＭＳ Ｐゴシック" charset="0"/>
              </a:defRPr>
            </a:lvl7pPr>
            <a:lvl8pPr marL="3429000" indent="-228600" eaLnBrk="0" fontAlgn="base" hangingPunct="0">
              <a:spcBef>
                <a:spcPct val="0"/>
              </a:spcBef>
              <a:spcAft>
                <a:spcPct val="0"/>
              </a:spcAft>
              <a:defRPr sz="800">
                <a:solidFill>
                  <a:schemeClr val="tx1"/>
                </a:solidFill>
                <a:latin typeface="Times" charset="0"/>
                <a:ea typeface="ＭＳ Ｐゴシック" charset="0"/>
              </a:defRPr>
            </a:lvl8pPr>
            <a:lvl9pPr marL="3886200" indent="-228600" eaLnBrk="0" fontAlgn="base" hangingPunct="0">
              <a:spcBef>
                <a:spcPct val="0"/>
              </a:spcBef>
              <a:spcAft>
                <a:spcPct val="0"/>
              </a:spcAft>
              <a:defRPr sz="800">
                <a:solidFill>
                  <a:schemeClr val="tx1"/>
                </a:solidFill>
                <a:latin typeface="Times" charset="0"/>
                <a:ea typeface="ＭＳ Ｐゴシック" charset="0"/>
              </a:defRPr>
            </a:lvl9pPr>
          </a:lstStyle>
          <a:p>
            <a:pPr>
              <a:spcBef>
                <a:spcPct val="25000"/>
              </a:spcBef>
            </a:pPr>
            <a:r>
              <a:rPr lang="en-US" sz="2200" b="1" i="1"/>
              <a:t>  </a:t>
            </a:r>
            <a:r>
              <a:rPr lang="el-GR" sz="2400" b="1" i="1">
                <a:effectLst>
                  <a:outerShdw blurRad="38100" dist="38100" dir="2700000" algn="tl">
                    <a:srgbClr val="DDDDDD"/>
                  </a:outerShdw>
                </a:effectLst>
              </a:rPr>
              <a:t>λ</a:t>
            </a:r>
            <a:r>
              <a:rPr lang="en-US" sz="2400" b="1" baseline="-25000">
                <a:effectLst>
                  <a:outerShdw blurRad="38100" dist="38100" dir="2700000" algn="tl">
                    <a:srgbClr val="DDDDDD"/>
                  </a:outerShdw>
                </a:effectLst>
              </a:rPr>
              <a:t>GC</a:t>
            </a:r>
            <a:r>
              <a:rPr lang="en-US" sz="2400" b="1">
                <a:effectLst>
                  <a:outerShdw blurRad="38100" dist="38100" dir="2700000" algn="tl">
                    <a:srgbClr val="DDDDDD"/>
                  </a:outerShdw>
                </a:effectLst>
              </a:rPr>
              <a:t> = 1.05 </a:t>
            </a:r>
            <a:r>
              <a:rPr lang="en-US" sz="2400">
                <a:sym typeface="Wingdings" charset="0"/>
              </a:rPr>
              <a:t></a:t>
            </a:r>
            <a:endParaRPr lang="en-US" sz="2400"/>
          </a:p>
        </p:txBody>
      </p:sp>
      <p:pic>
        <p:nvPicPr>
          <p:cNvPr id="9" name="Picture 8">
            <a:extLst>
              <a:ext uri="{FF2B5EF4-FFF2-40B4-BE49-F238E27FC236}">
                <a16:creationId xmlns:a16="http://schemas.microsoft.com/office/drawing/2014/main" id="{127DBF4C-CAA6-994F-9E87-30F903FAAA81}"/>
              </a:ext>
            </a:extLst>
          </p:cNvPr>
          <p:cNvPicPr>
            <a:picLocks noChangeAspect="1"/>
          </p:cNvPicPr>
          <p:nvPr/>
        </p:nvPicPr>
        <p:blipFill>
          <a:blip r:embed="rId4"/>
          <a:stretch>
            <a:fillRect/>
          </a:stretch>
        </p:blipFill>
        <p:spPr>
          <a:xfrm>
            <a:off x="10828095" y="0"/>
            <a:ext cx="1363905" cy="870352"/>
          </a:xfrm>
          <a:prstGeom prst="rect">
            <a:avLst/>
          </a:prstGeom>
        </p:spPr>
      </p:pic>
    </p:spTree>
    <p:extLst>
      <p:ext uri="{BB962C8B-B14F-4D97-AF65-F5344CB8AC3E}">
        <p14:creationId xmlns:p14="http://schemas.microsoft.com/office/powerpoint/2010/main" val="148429166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5D3432-9726-6141-9B56-83DE08FDFA3D}"/>
              </a:ext>
            </a:extLst>
          </p:cNvPr>
          <p:cNvSpPr>
            <a:spLocks noGrp="1"/>
          </p:cNvSpPr>
          <p:nvPr>
            <p:ph type="title"/>
          </p:nvPr>
        </p:nvSpPr>
        <p:spPr>
          <a:xfrm>
            <a:off x="114300" y="0"/>
            <a:ext cx="10515600" cy="1325563"/>
          </a:xfrm>
        </p:spPr>
        <p:txBody>
          <a:bodyPr>
            <a:normAutofit/>
          </a:bodyPr>
          <a:lstStyle/>
          <a:p>
            <a:r>
              <a:rPr lang="en-DK" sz="3600" dirty="0"/>
              <a:t>Ways to correct for Population Structure: </a:t>
            </a:r>
            <a:br>
              <a:rPr lang="en-DK" sz="3600" dirty="0"/>
            </a:br>
            <a:r>
              <a:rPr lang="en-DK" sz="3600" b="1" dirty="0"/>
              <a:t>Principal components</a:t>
            </a:r>
          </a:p>
        </p:txBody>
      </p:sp>
      <p:sp>
        <p:nvSpPr>
          <p:cNvPr id="6" name="Content Placeholder 2">
            <a:extLst>
              <a:ext uri="{FF2B5EF4-FFF2-40B4-BE49-F238E27FC236}">
                <a16:creationId xmlns:a16="http://schemas.microsoft.com/office/drawing/2014/main" id="{647258FD-0105-794E-9B94-9E796E5664BE}"/>
              </a:ext>
            </a:extLst>
          </p:cNvPr>
          <p:cNvSpPr>
            <a:spLocks noGrp="1"/>
          </p:cNvSpPr>
          <p:nvPr>
            <p:ph idx="1"/>
          </p:nvPr>
        </p:nvSpPr>
        <p:spPr>
          <a:xfrm>
            <a:off x="457200" y="1741714"/>
            <a:ext cx="7620000" cy="4659086"/>
          </a:xfrm>
        </p:spPr>
        <p:txBody>
          <a:bodyPr>
            <a:normAutofit/>
          </a:bodyPr>
          <a:lstStyle/>
          <a:p>
            <a:pPr marL="514350" indent="-514350">
              <a:buFont typeface="+mj-lt"/>
              <a:buAutoNum type="arabicPeriod"/>
            </a:pPr>
            <a:r>
              <a:rPr lang="en-US" dirty="0"/>
              <a:t>Genomic control: Scale down the test-statistic so that its mean becomes the expected mean.  </a:t>
            </a:r>
            <a:r>
              <a:rPr lang="en-US" dirty="0">
                <a:solidFill>
                  <a:srgbClr val="FF6600"/>
                </a:solidFill>
              </a:rPr>
              <a:t>Heavily used, but does not solve the problem!</a:t>
            </a:r>
          </a:p>
          <a:p>
            <a:pPr marL="514350" indent="-514350">
              <a:buFont typeface="+mj-lt"/>
              <a:buAutoNum type="arabicPeriod"/>
            </a:pPr>
            <a:r>
              <a:rPr lang="en-US" dirty="0"/>
              <a:t>Include the first </a:t>
            </a:r>
            <a:r>
              <a:rPr lang="en-US" b="1" i="1" dirty="0"/>
              <a:t>K</a:t>
            </a:r>
            <a:r>
              <a:rPr lang="en-US" dirty="0"/>
              <a:t> principle components in the model (Price </a:t>
            </a:r>
            <a:r>
              <a:rPr lang="en-US" i="1" dirty="0"/>
              <a:t>et al.</a:t>
            </a:r>
            <a:r>
              <a:rPr lang="en-US" dirty="0"/>
              <a:t>, 2006). </a:t>
            </a:r>
          </a:p>
        </p:txBody>
      </p:sp>
      <p:pic>
        <p:nvPicPr>
          <p:cNvPr id="7" name="Picture 6">
            <a:extLst>
              <a:ext uri="{FF2B5EF4-FFF2-40B4-BE49-F238E27FC236}">
                <a16:creationId xmlns:a16="http://schemas.microsoft.com/office/drawing/2014/main" id="{4A2FEB94-80CD-8B4D-B9D0-3FC6B8F45A79}"/>
              </a:ext>
            </a:extLst>
          </p:cNvPr>
          <p:cNvPicPr>
            <a:picLocks noChangeAspect="1"/>
          </p:cNvPicPr>
          <p:nvPr/>
        </p:nvPicPr>
        <p:blipFill>
          <a:blip r:embed="rId2"/>
          <a:stretch>
            <a:fillRect/>
          </a:stretch>
        </p:blipFill>
        <p:spPr>
          <a:xfrm>
            <a:off x="10828095" y="0"/>
            <a:ext cx="1363905" cy="870352"/>
          </a:xfrm>
          <a:prstGeom prst="rect">
            <a:avLst/>
          </a:prstGeom>
        </p:spPr>
      </p:pic>
    </p:spTree>
    <p:extLst>
      <p:ext uri="{BB962C8B-B14F-4D97-AF65-F5344CB8AC3E}">
        <p14:creationId xmlns:p14="http://schemas.microsoft.com/office/powerpoint/2010/main" val="1082107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F590-76FF-1A4B-A65E-0A4A0EE44F32}"/>
              </a:ext>
            </a:extLst>
          </p:cNvPr>
          <p:cNvSpPr>
            <a:spLocks noGrp="1"/>
          </p:cNvSpPr>
          <p:nvPr>
            <p:ph type="title"/>
          </p:nvPr>
        </p:nvSpPr>
        <p:spPr>
          <a:xfrm>
            <a:off x="495300" y="39488"/>
            <a:ext cx="10515600" cy="1325563"/>
          </a:xfrm>
        </p:spPr>
        <p:txBody>
          <a:bodyPr/>
          <a:lstStyle/>
          <a:p>
            <a:r>
              <a:rPr lang="en-DK" dirty="0"/>
              <a:t>Principal components</a:t>
            </a:r>
          </a:p>
        </p:txBody>
      </p:sp>
      <p:pic>
        <p:nvPicPr>
          <p:cNvPr id="2050" name="Picture 2">
            <a:extLst>
              <a:ext uri="{FF2B5EF4-FFF2-40B4-BE49-F238E27FC236}">
                <a16:creationId xmlns:a16="http://schemas.microsoft.com/office/drawing/2014/main" id="{912C6A8B-4D9F-DE4D-84B9-E98A9D2EE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113" y="1365051"/>
            <a:ext cx="7659687" cy="51278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310EFFC-EC2F-5B45-89B6-652298A58334}"/>
              </a:ext>
            </a:extLst>
          </p:cNvPr>
          <p:cNvSpPr/>
          <p:nvPr/>
        </p:nvSpPr>
        <p:spPr>
          <a:xfrm>
            <a:off x="646113" y="2690614"/>
            <a:ext cx="2725737" cy="2031325"/>
          </a:xfrm>
          <a:prstGeom prst="rect">
            <a:avLst/>
          </a:prstGeom>
        </p:spPr>
        <p:txBody>
          <a:bodyPr wrap="square">
            <a:spAutoFit/>
          </a:bodyPr>
          <a:lstStyle/>
          <a:p>
            <a:r>
              <a:rPr lang="en-GB" dirty="0"/>
              <a:t>The </a:t>
            </a:r>
            <a:r>
              <a:rPr lang="en-GB" b="1" dirty="0">
                <a:latin typeface="Charter" panose="02040503050506020203" pitchFamily="18" charset="0"/>
              </a:rPr>
              <a:t>resulting</a:t>
            </a:r>
            <a:r>
              <a:rPr lang="en-GB" dirty="0"/>
              <a:t> </a:t>
            </a:r>
            <a:r>
              <a:rPr lang="en-GB" b="1" dirty="0">
                <a:latin typeface="Charter" panose="02040503050506020203" pitchFamily="18" charset="0"/>
              </a:rPr>
              <a:t>projected</a:t>
            </a:r>
            <a:r>
              <a:rPr lang="en-GB" dirty="0"/>
              <a:t> </a:t>
            </a:r>
            <a:r>
              <a:rPr lang="en-GB" b="1" dirty="0">
                <a:latin typeface="Charter" panose="02040503050506020203" pitchFamily="18" charset="0"/>
              </a:rPr>
              <a:t>data</a:t>
            </a:r>
            <a:r>
              <a:rPr lang="en-GB" dirty="0"/>
              <a:t> are essentially </a:t>
            </a:r>
            <a:r>
              <a:rPr lang="en-GB" b="1" dirty="0">
                <a:latin typeface="Charter" panose="02040503050506020203" pitchFamily="18" charset="0"/>
              </a:rPr>
              <a:t>linear</a:t>
            </a:r>
            <a:r>
              <a:rPr lang="en-GB" dirty="0"/>
              <a:t> </a:t>
            </a:r>
            <a:r>
              <a:rPr lang="en-GB" b="1" dirty="0">
                <a:latin typeface="Charter" panose="02040503050506020203" pitchFamily="18" charset="0"/>
              </a:rPr>
              <a:t>combinations</a:t>
            </a:r>
            <a:r>
              <a:rPr lang="en-GB" dirty="0"/>
              <a:t> of the </a:t>
            </a:r>
            <a:r>
              <a:rPr lang="en-GB" b="1" dirty="0">
                <a:latin typeface="Charter" panose="02040503050506020203" pitchFamily="18" charset="0"/>
              </a:rPr>
              <a:t>original</a:t>
            </a:r>
            <a:r>
              <a:rPr lang="en-GB" dirty="0"/>
              <a:t> data </a:t>
            </a:r>
            <a:r>
              <a:rPr lang="en-GB" b="1" dirty="0">
                <a:latin typeface="Charter" panose="02040503050506020203" pitchFamily="18" charset="0"/>
              </a:rPr>
              <a:t>capturing</a:t>
            </a:r>
            <a:r>
              <a:rPr lang="en-GB" dirty="0"/>
              <a:t> </a:t>
            </a:r>
            <a:r>
              <a:rPr lang="en-GB" b="1" dirty="0">
                <a:latin typeface="Charter" panose="02040503050506020203" pitchFamily="18" charset="0"/>
              </a:rPr>
              <a:t>most</a:t>
            </a:r>
            <a:r>
              <a:rPr lang="en-GB" dirty="0"/>
              <a:t> </a:t>
            </a:r>
            <a:r>
              <a:rPr lang="en-GB" b="1" dirty="0">
                <a:latin typeface="Charter" panose="02040503050506020203" pitchFamily="18" charset="0"/>
              </a:rPr>
              <a:t>of the variance in the data</a:t>
            </a:r>
            <a:r>
              <a:rPr lang="en-GB" dirty="0"/>
              <a:t> (</a:t>
            </a:r>
            <a:r>
              <a:rPr lang="en-GB" u="sng" dirty="0">
                <a:hlinkClick r:id="rId3"/>
              </a:rPr>
              <a:t>Jolliffe 2002</a:t>
            </a:r>
            <a:r>
              <a:rPr lang="en-GB" dirty="0"/>
              <a:t>).</a:t>
            </a:r>
            <a:endParaRPr lang="en-DK" dirty="0"/>
          </a:p>
        </p:txBody>
      </p:sp>
      <p:pic>
        <p:nvPicPr>
          <p:cNvPr id="6" name="Picture 5">
            <a:extLst>
              <a:ext uri="{FF2B5EF4-FFF2-40B4-BE49-F238E27FC236}">
                <a16:creationId xmlns:a16="http://schemas.microsoft.com/office/drawing/2014/main" id="{5D6EAFAA-4E50-9D40-AB1F-F439AE85A69F}"/>
              </a:ext>
            </a:extLst>
          </p:cNvPr>
          <p:cNvPicPr>
            <a:picLocks noChangeAspect="1"/>
          </p:cNvPicPr>
          <p:nvPr/>
        </p:nvPicPr>
        <p:blipFill>
          <a:blip r:embed="rId4"/>
          <a:stretch>
            <a:fillRect/>
          </a:stretch>
        </p:blipFill>
        <p:spPr>
          <a:xfrm>
            <a:off x="10828095" y="0"/>
            <a:ext cx="1363905" cy="870352"/>
          </a:xfrm>
          <a:prstGeom prst="rect">
            <a:avLst/>
          </a:prstGeom>
        </p:spPr>
      </p:pic>
    </p:spTree>
    <p:extLst>
      <p:ext uri="{BB962C8B-B14F-4D97-AF65-F5344CB8AC3E}">
        <p14:creationId xmlns:p14="http://schemas.microsoft.com/office/powerpoint/2010/main" val="421687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19D3-B120-B344-9A93-C03EF06B5EB0}"/>
              </a:ext>
            </a:extLst>
          </p:cNvPr>
          <p:cNvSpPr>
            <a:spLocks noGrp="1"/>
          </p:cNvSpPr>
          <p:nvPr>
            <p:ph type="title"/>
          </p:nvPr>
        </p:nvSpPr>
        <p:spPr/>
        <p:txBody>
          <a:bodyPr/>
          <a:lstStyle/>
          <a:p>
            <a:r>
              <a:rPr lang="en-DK" dirty="0"/>
              <a:t>Pricipal component analyses</a:t>
            </a:r>
          </a:p>
        </p:txBody>
      </p:sp>
      <p:pic>
        <p:nvPicPr>
          <p:cNvPr id="5" name="Picture 4">
            <a:extLst>
              <a:ext uri="{FF2B5EF4-FFF2-40B4-BE49-F238E27FC236}">
                <a16:creationId xmlns:a16="http://schemas.microsoft.com/office/drawing/2014/main" id="{8ECC5F44-4A36-CD44-A3D3-0543FB658E07}"/>
              </a:ext>
            </a:extLst>
          </p:cNvPr>
          <p:cNvPicPr>
            <a:picLocks noChangeAspect="1"/>
          </p:cNvPicPr>
          <p:nvPr/>
        </p:nvPicPr>
        <p:blipFill>
          <a:blip r:embed="rId2"/>
          <a:stretch>
            <a:fillRect/>
          </a:stretch>
        </p:blipFill>
        <p:spPr>
          <a:xfrm>
            <a:off x="0" y="1501379"/>
            <a:ext cx="7543801" cy="4731737"/>
          </a:xfrm>
          <a:prstGeom prst="rect">
            <a:avLst/>
          </a:prstGeom>
        </p:spPr>
      </p:pic>
      <p:sp>
        <p:nvSpPr>
          <p:cNvPr id="6" name="Rectangle 5">
            <a:extLst>
              <a:ext uri="{FF2B5EF4-FFF2-40B4-BE49-F238E27FC236}">
                <a16:creationId xmlns:a16="http://schemas.microsoft.com/office/drawing/2014/main" id="{07C19E82-308F-A343-8D65-1F59D3B091E9}"/>
              </a:ext>
            </a:extLst>
          </p:cNvPr>
          <p:cNvSpPr/>
          <p:nvPr/>
        </p:nvSpPr>
        <p:spPr>
          <a:xfrm>
            <a:off x="7681911" y="1708801"/>
            <a:ext cx="4124326" cy="4524315"/>
          </a:xfrm>
          <a:prstGeom prst="rect">
            <a:avLst/>
          </a:prstGeom>
        </p:spPr>
        <p:txBody>
          <a:bodyPr wrap="square">
            <a:spAutoFit/>
          </a:bodyPr>
          <a:lstStyle/>
          <a:p>
            <a:pPr marL="342900" indent="-342900">
              <a:buAutoNum type="alphaLcParenBoth"/>
            </a:pPr>
            <a:r>
              <a:rPr lang="en-GB" dirty="0">
                <a:solidFill>
                  <a:srgbClr val="222222"/>
                </a:solidFill>
                <a:latin typeface="Harding"/>
              </a:rPr>
              <a:t>Principal components analysis is applied to genotype data to infer continuous axes of genetic variation; a single axis of variation is illustrated here.</a:t>
            </a:r>
          </a:p>
          <a:p>
            <a:r>
              <a:rPr lang="en-GB" dirty="0">
                <a:solidFill>
                  <a:srgbClr val="222222"/>
                </a:solidFill>
                <a:latin typeface="Harding"/>
              </a:rPr>
              <a:t> </a:t>
            </a:r>
          </a:p>
          <a:p>
            <a:r>
              <a:rPr lang="en-GB" dirty="0">
                <a:solidFill>
                  <a:srgbClr val="222222"/>
                </a:solidFill>
                <a:latin typeface="Harding"/>
              </a:rPr>
              <a:t>(</a:t>
            </a:r>
            <a:r>
              <a:rPr lang="en-GB" b="1" dirty="0">
                <a:solidFill>
                  <a:srgbClr val="222222"/>
                </a:solidFill>
                <a:latin typeface="Harding"/>
              </a:rPr>
              <a:t>b</a:t>
            </a:r>
            <a:r>
              <a:rPr lang="en-GB" dirty="0">
                <a:solidFill>
                  <a:srgbClr val="222222"/>
                </a:solidFill>
                <a:latin typeface="Harding"/>
              </a:rPr>
              <a:t>) Genotype at a candidate SNP and phenotype are continuously adjusted by amounts attributable to ancestry along each axis, removing all correlations to ancestry. </a:t>
            </a:r>
          </a:p>
          <a:p>
            <a:endParaRPr lang="en-GB" dirty="0">
              <a:solidFill>
                <a:srgbClr val="222222"/>
              </a:solidFill>
              <a:latin typeface="Harding"/>
            </a:endParaRPr>
          </a:p>
          <a:p>
            <a:r>
              <a:rPr lang="en-GB" dirty="0">
                <a:solidFill>
                  <a:srgbClr val="222222"/>
                </a:solidFill>
                <a:latin typeface="Harding"/>
              </a:rPr>
              <a:t>(</a:t>
            </a:r>
            <a:r>
              <a:rPr lang="en-GB" b="1" dirty="0">
                <a:solidFill>
                  <a:srgbClr val="222222"/>
                </a:solidFill>
                <a:latin typeface="Harding"/>
              </a:rPr>
              <a:t>c</a:t>
            </a:r>
            <a:r>
              <a:rPr lang="en-GB" dirty="0">
                <a:solidFill>
                  <a:srgbClr val="222222"/>
                </a:solidFill>
                <a:latin typeface="Harding"/>
              </a:rPr>
              <a:t>) After ancestry adjustment, an association statistic between genotype at the candidate SNP and phenotype shows no significant association.</a:t>
            </a:r>
            <a:endParaRPr lang="en-DK" dirty="0"/>
          </a:p>
        </p:txBody>
      </p:sp>
      <p:sp>
        <p:nvSpPr>
          <p:cNvPr id="7" name="Rectangle 6">
            <a:extLst>
              <a:ext uri="{FF2B5EF4-FFF2-40B4-BE49-F238E27FC236}">
                <a16:creationId xmlns:a16="http://schemas.microsoft.com/office/drawing/2014/main" id="{4763FC01-AEE0-BF48-8426-CAB665FAA4E0}"/>
              </a:ext>
            </a:extLst>
          </p:cNvPr>
          <p:cNvSpPr/>
          <p:nvPr/>
        </p:nvSpPr>
        <p:spPr>
          <a:xfrm>
            <a:off x="166186" y="6488668"/>
            <a:ext cx="1873013" cy="369332"/>
          </a:xfrm>
          <a:prstGeom prst="rect">
            <a:avLst/>
          </a:prstGeom>
        </p:spPr>
        <p:txBody>
          <a:bodyPr wrap="none">
            <a:spAutoFit/>
          </a:bodyPr>
          <a:lstStyle/>
          <a:p>
            <a:r>
              <a:rPr lang="en-US" dirty="0"/>
              <a:t>Price </a:t>
            </a:r>
            <a:r>
              <a:rPr lang="en-US" i="1" dirty="0"/>
              <a:t>et al.</a:t>
            </a:r>
            <a:r>
              <a:rPr lang="en-US" dirty="0"/>
              <a:t>, 2006 </a:t>
            </a:r>
            <a:endParaRPr lang="en-DK" dirty="0"/>
          </a:p>
        </p:txBody>
      </p:sp>
      <p:pic>
        <p:nvPicPr>
          <p:cNvPr id="8" name="Picture 7">
            <a:extLst>
              <a:ext uri="{FF2B5EF4-FFF2-40B4-BE49-F238E27FC236}">
                <a16:creationId xmlns:a16="http://schemas.microsoft.com/office/drawing/2014/main" id="{F9FBC3F0-8F0F-3743-BD53-DC80C5C0A6E6}"/>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59645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A5FE-5B16-BC4D-AAA7-E1AE7276DD23}"/>
              </a:ext>
            </a:extLst>
          </p:cNvPr>
          <p:cNvSpPr>
            <a:spLocks noGrp="1"/>
          </p:cNvSpPr>
          <p:nvPr>
            <p:ph type="title"/>
          </p:nvPr>
        </p:nvSpPr>
        <p:spPr/>
        <p:txBody>
          <a:bodyPr/>
          <a:lstStyle/>
          <a:p>
            <a:r>
              <a:rPr lang="en-DK" dirty="0"/>
              <a:t>Plotting Pricipal</a:t>
            </a:r>
            <a:br>
              <a:rPr lang="en-DK" dirty="0"/>
            </a:br>
            <a:r>
              <a:rPr lang="en-DK" dirty="0"/>
              <a:t>components </a:t>
            </a:r>
          </a:p>
        </p:txBody>
      </p:sp>
      <p:pic>
        <p:nvPicPr>
          <p:cNvPr id="5" name="Picture 4">
            <a:extLst>
              <a:ext uri="{FF2B5EF4-FFF2-40B4-BE49-F238E27FC236}">
                <a16:creationId xmlns:a16="http://schemas.microsoft.com/office/drawing/2014/main" id="{6B107C67-4C7A-8046-A2E6-8BCA056ADF58}"/>
              </a:ext>
            </a:extLst>
          </p:cNvPr>
          <p:cNvPicPr>
            <a:picLocks noChangeAspect="1"/>
          </p:cNvPicPr>
          <p:nvPr/>
        </p:nvPicPr>
        <p:blipFill>
          <a:blip r:embed="rId2"/>
          <a:stretch>
            <a:fillRect/>
          </a:stretch>
        </p:blipFill>
        <p:spPr>
          <a:xfrm>
            <a:off x="4522093" y="546894"/>
            <a:ext cx="7255569" cy="5764212"/>
          </a:xfrm>
          <a:prstGeom prst="rect">
            <a:avLst/>
          </a:prstGeom>
          <a:ln>
            <a:solidFill>
              <a:schemeClr val="tx1"/>
            </a:solidFill>
          </a:ln>
        </p:spPr>
      </p:pic>
    </p:spTree>
    <p:extLst>
      <p:ext uri="{BB962C8B-B14F-4D97-AF65-F5344CB8AC3E}">
        <p14:creationId xmlns:p14="http://schemas.microsoft.com/office/powerpoint/2010/main" val="986184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5631-4096-BB44-A7DA-F02934274807}"/>
              </a:ext>
            </a:extLst>
          </p:cNvPr>
          <p:cNvSpPr>
            <a:spLocks noGrp="1"/>
          </p:cNvSpPr>
          <p:nvPr>
            <p:ph type="title"/>
          </p:nvPr>
        </p:nvSpPr>
        <p:spPr>
          <a:xfrm>
            <a:off x="0" y="0"/>
            <a:ext cx="10515600" cy="1325563"/>
          </a:xfrm>
        </p:spPr>
        <p:txBody>
          <a:bodyPr/>
          <a:lstStyle/>
          <a:p>
            <a:r>
              <a:rPr lang="en-DK" dirty="0"/>
              <a:t>GWAS with PCA</a:t>
            </a:r>
          </a:p>
        </p:txBody>
      </p:sp>
      <p:pic>
        <p:nvPicPr>
          <p:cNvPr id="3076" name="Picture 4" descr="Statistical Genomics Lecture 15 MLM Zhiwu Zhang Washington">
            <a:extLst>
              <a:ext uri="{FF2B5EF4-FFF2-40B4-BE49-F238E27FC236}">
                <a16:creationId xmlns:a16="http://schemas.microsoft.com/office/drawing/2014/main" id="{A200E392-96A7-EE4E-9A63-D6FCB85B0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038" y="849313"/>
            <a:ext cx="7772398" cy="582929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8D09875-D8CE-5E44-A36A-CB7962DA00E1}"/>
              </a:ext>
            </a:extLst>
          </p:cNvPr>
          <p:cNvCxnSpPr>
            <a:cxnSpLocks/>
          </p:cNvCxnSpPr>
          <p:nvPr/>
        </p:nvCxnSpPr>
        <p:spPr>
          <a:xfrm flipV="1">
            <a:off x="1800225" y="4714875"/>
            <a:ext cx="2157413" cy="5372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BBEBDC5-A18E-024D-AFE1-64F6CB97AA27}"/>
              </a:ext>
            </a:extLst>
          </p:cNvPr>
          <p:cNvSpPr txBox="1"/>
          <p:nvPr/>
        </p:nvSpPr>
        <p:spPr>
          <a:xfrm>
            <a:off x="34998" y="4990495"/>
            <a:ext cx="1765227" cy="523220"/>
          </a:xfrm>
          <a:prstGeom prst="rect">
            <a:avLst/>
          </a:prstGeom>
          <a:noFill/>
        </p:spPr>
        <p:txBody>
          <a:bodyPr wrap="none" rtlCol="0">
            <a:spAutoFit/>
          </a:bodyPr>
          <a:lstStyle/>
          <a:p>
            <a:r>
              <a:rPr lang="en-DK" sz="2800" dirty="0"/>
              <a:t>Phenotype</a:t>
            </a:r>
          </a:p>
        </p:txBody>
      </p:sp>
      <p:pic>
        <p:nvPicPr>
          <p:cNvPr id="10" name="Picture 9">
            <a:extLst>
              <a:ext uri="{FF2B5EF4-FFF2-40B4-BE49-F238E27FC236}">
                <a16:creationId xmlns:a16="http://schemas.microsoft.com/office/drawing/2014/main" id="{41730D0A-A29A-E742-AFA4-51EA6F3A3584}"/>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3988542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8A9F-B2F1-CB48-9F6A-D83C22437AFD}"/>
              </a:ext>
            </a:extLst>
          </p:cNvPr>
          <p:cNvSpPr>
            <a:spLocks noGrp="1"/>
          </p:cNvSpPr>
          <p:nvPr>
            <p:ph type="title"/>
          </p:nvPr>
        </p:nvSpPr>
        <p:spPr/>
        <p:txBody>
          <a:bodyPr/>
          <a:lstStyle/>
          <a:p>
            <a:r>
              <a:rPr lang="en-DK" dirty="0"/>
              <a:t>Assignment 2 </a:t>
            </a:r>
            <a:r>
              <a:rPr lang="en-DK" sz="3600" dirty="0"/>
              <a:t>(GWAS and population structure)</a:t>
            </a:r>
          </a:p>
        </p:txBody>
      </p:sp>
      <p:sp>
        <p:nvSpPr>
          <p:cNvPr id="4" name="Content Placeholder 2">
            <a:extLst>
              <a:ext uri="{FF2B5EF4-FFF2-40B4-BE49-F238E27FC236}">
                <a16:creationId xmlns:a16="http://schemas.microsoft.com/office/drawing/2014/main" id="{A1539DB4-5642-B740-B557-1099408AF123}"/>
              </a:ext>
            </a:extLst>
          </p:cNvPr>
          <p:cNvSpPr>
            <a:spLocks noGrp="1"/>
          </p:cNvSpPr>
          <p:nvPr>
            <p:ph idx="1"/>
          </p:nvPr>
        </p:nvSpPr>
        <p:spPr>
          <a:xfrm>
            <a:off x="838200" y="1825625"/>
            <a:ext cx="10515600" cy="4351338"/>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en-DK" dirty="0"/>
              <a:t>To get started we need to:</a:t>
            </a:r>
          </a:p>
          <a:p>
            <a:r>
              <a:rPr lang="en-DK" dirty="0"/>
              <a:t>Have Plink already </a:t>
            </a:r>
          </a:p>
          <a:p>
            <a:r>
              <a:rPr lang="en-DK" dirty="0"/>
              <a:t>Have R and R studio installed on your machine</a:t>
            </a:r>
          </a:p>
          <a:p>
            <a:r>
              <a:rPr lang="en-DK" dirty="0"/>
              <a:t>Download the R markdown version of the assignment here:</a:t>
            </a:r>
          </a:p>
          <a:p>
            <a:pPr lvl="1"/>
            <a:r>
              <a:rPr lang="en-GB" dirty="0"/>
              <a:t>https://</a:t>
            </a:r>
            <a:r>
              <a:rPr lang="en-GB" dirty="0" err="1"/>
              <a:t>github.com</a:t>
            </a:r>
            <a:r>
              <a:rPr lang="en-GB" dirty="0"/>
              <a:t>/</a:t>
            </a:r>
            <a:r>
              <a:rPr lang="en-GB" dirty="0" err="1"/>
              <a:t>izabelcavassim</a:t>
            </a:r>
            <a:r>
              <a:rPr lang="en-GB" dirty="0"/>
              <a:t>/</a:t>
            </a:r>
            <a:r>
              <a:rPr lang="en-GB" dirty="0" err="1"/>
              <a:t>Analyses_of_genome_data</a:t>
            </a:r>
            <a:r>
              <a:rPr lang="en-GB" dirty="0"/>
              <a:t>/blob/main/Assignments/Assignment2.Rmd</a:t>
            </a:r>
            <a:endParaRPr lang="en-DK" dirty="0"/>
          </a:p>
          <a:p>
            <a:r>
              <a:rPr lang="en-DK" dirty="0"/>
              <a:t>For this exercise we will not work with the VCF format but the PLINK format, and you need to have the plink executable in the same folder as the datasets</a:t>
            </a:r>
          </a:p>
        </p:txBody>
      </p:sp>
      <p:pic>
        <p:nvPicPr>
          <p:cNvPr id="5" name="Picture 4">
            <a:extLst>
              <a:ext uri="{FF2B5EF4-FFF2-40B4-BE49-F238E27FC236}">
                <a16:creationId xmlns:a16="http://schemas.microsoft.com/office/drawing/2014/main" id="{11908276-EDAE-E44A-82C5-B7D32A7D9ABC}"/>
              </a:ext>
            </a:extLst>
          </p:cNvPr>
          <p:cNvPicPr>
            <a:picLocks noChangeAspect="1"/>
          </p:cNvPicPr>
          <p:nvPr/>
        </p:nvPicPr>
        <p:blipFill>
          <a:blip r:embed="rId2"/>
          <a:stretch>
            <a:fillRect/>
          </a:stretch>
        </p:blipFill>
        <p:spPr>
          <a:xfrm>
            <a:off x="10828095" y="0"/>
            <a:ext cx="1363905" cy="870352"/>
          </a:xfrm>
          <a:prstGeom prst="rect">
            <a:avLst/>
          </a:prstGeom>
        </p:spPr>
      </p:pic>
    </p:spTree>
    <p:extLst>
      <p:ext uri="{BB962C8B-B14F-4D97-AF65-F5344CB8AC3E}">
        <p14:creationId xmlns:p14="http://schemas.microsoft.com/office/powerpoint/2010/main" val="1195725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84FB-3E0F-FA4D-B63D-5E1FED091877}"/>
              </a:ext>
            </a:extLst>
          </p:cNvPr>
          <p:cNvSpPr>
            <a:spLocks noGrp="1"/>
          </p:cNvSpPr>
          <p:nvPr>
            <p:ph type="title"/>
          </p:nvPr>
        </p:nvSpPr>
        <p:spPr/>
        <p:txBody>
          <a:bodyPr/>
          <a:lstStyle/>
          <a:p>
            <a:r>
              <a:rPr lang="en-DK" b="1" dirty="0"/>
              <a:t>Day 2</a:t>
            </a:r>
          </a:p>
        </p:txBody>
      </p:sp>
      <p:sp>
        <p:nvSpPr>
          <p:cNvPr id="4" name="Rounded Rectangle 3">
            <a:extLst>
              <a:ext uri="{FF2B5EF4-FFF2-40B4-BE49-F238E27FC236}">
                <a16:creationId xmlns:a16="http://schemas.microsoft.com/office/drawing/2014/main" id="{39F79565-EA7A-7A47-8688-EAD81732E188}"/>
              </a:ext>
            </a:extLst>
          </p:cNvPr>
          <p:cNvSpPr/>
          <p:nvPr/>
        </p:nvSpPr>
        <p:spPr>
          <a:xfrm>
            <a:off x="557514" y="1539433"/>
            <a:ext cx="11076972" cy="4722471"/>
          </a:xfrm>
          <a:prstGeom prst="roundRect">
            <a:avLst/>
          </a:prstGeom>
          <a:gradFill>
            <a:gsLst>
              <a:gs pos="24000">
                <a:schemeClr val="accent5">
                  <a:lumMod val="60000"/>
                  <a:lumOff val="40000"/>
                </a:schemeClr>
              </a:gs>
              <a:gs pos="50000">
                <a:schemeClr val="accent5">
                  <a:lumMod val="60000"/>
                  <a:lumOff val="40000"/>
                </a:schemeClr>
              </a:gs>
              <a:gs pos="100000">
                <a:schemeClr val="accent5">
                  <a:lumMod val="60000"/>
                  <a:lumOff val="40000"/>
                </a:schemeClr>
              </a:gs>
            </a:gsLst>
            <a:lin ang="5400000" scaled="0"/>
          </a:gradFill>
        </p:spPr>
        <p:style>
          <a:lnRef idx="1">
            <a:schemeClr val="accent4"/>
          </a:lnRef>
          <a:fillRef idx="2">
            <a:schemeClr val="accent4"/>
          </a:fillRef>
          <a:effectRef idx="1">
            <a:schemeClr val="accent4"/>
          </a:effectRef>
          <a:fontRef idx="minor">
            <a:schemeClr val="dk1"/>
          </a:fontRef>
        </p:style>
        <p:txBody>
          <a:bodyPr rtlCol="0" anchor="ctr"/>
          <a:lstStyle/>
          <a:p>
            <a:pPr marL="285750" indent="-285750" fontAlgn="base">
              <a:buFont typeface="Arial" panose="020B0604020202020204" pitchFamily="34" charset="0"/>
              <a:buChar char="•"/>
            </a:pPr>
            <a:r>
              <a:rPr lang="en-GB" sz="2800" dirty="0"/>
              <a:t>Background lecture (45 minutes)</a:t>
            </a:r>
          </a:p>
          <a:p>
            <a:pPr marL="742950" lvl="1" indent="-285750" fontAlgn="base">
              <a:buFont typeface="Arial" panose="020B0604020202020204" pitchFamily="34" charset="0"/>
              <a:buChar char="•"/>
            </a:pPr>
            <a:r>
              <a:rPr lang="en-GB" sz="2800" dirty="0"/>
              <a:t>What is population structure?</a:t>
            </a:r>
          </a:p>
          <a:p>
            <a:pPr marL="742950" lvl="1" indent="-285750" fontAlgn="base">
              <a:buFont typeface="Arial" panose="020B0604020202020204" pitchFamily="34" charset="0"/>
              <a:buChar char="•"/>
            </a:pPr>
            <a:r>
              <a:rPr lang="en-GB" sz="2800" dirty="0"/>
              <a:t>How does population structure affect association mapping?</a:t>
            </a:r>
          </a:p>
          <a:p>
            <a:pPr marL="285750" indent="-285750" fontAlgn="base">
              <a:buFont typeface="Arial" panose="020B0604020202020204" pitchFamily="34" charset="0"/>
              <a:buChar char="•"/>
            </a:pPr>
            <a:r>
              <a:rPr lang="en-GB" sz="2800" dirty="0"/>
              <a:t>Break (15 minutes)</a:t>
            </a:r>
          </a:p>
          <a:p>
            <a:pPr marL="285750" indent="-285750" fontAlgn="base">
              <a:buFont typeface="Arial" panose="020B0604020202020204" pitchFamily="34" charset="0"/>
              <a:buChar char="•"/>
            </a:pPr>
            <a:r>
              <a:rPr lang="en-GB" sz="2800" dirty="0"/>
              <a:t>Hands on exercise (1 hour)</a:t>
            </a:r>
          </a:p>
          <a:p>
            <a:pPr marL="742950" lvl="1" indent="-285750" fontAlgn="base">
              <a:buFont typeface="Arial" panose="020B0604020202020204" pitchFamily="34" charset="0"/>
              <a:buChar char="•"/>
            </a:pPr>
            <a:r>
              <a:rPr lang="en-GB" sz="2800" dirty="0"/>
              <a:t>Population stratification detection</a:t>
            </a:r>
          </a:p>
          <a:p>
            <a:pPr marL="742950" lvl="1" indent="-285750" fontAlgn="base">
              <a:buFont typeface="Arial" panose="020B0604020202020204" pitchFamily="34" charset="0"/>
              <a:buChar char="•"/>
            </a:pPr>
            <a:r>
              <a:rPr lang="en-GB" sz="2800" dirty="0"/>
              <a:t>Population structure correction</a:t>
            </a:r>
          </a:p>
          <a:p>
            <a:pPr marL="285750" indent="-285750" fontAlgn="base">
              <a:buFont typeface="Arial" panose="020B0604020202020204" pitchFamily="34" charset="0"/>
              <a:buChar char="•"/>
            </a:pPr>
            <a:r>
              <a:rPr lang="en-GB" sz="2800" dirty="0"/>
              <a:t>Break (15 minutes)</a:t>
            </a:r>
          </a:p>
          <a:p>
            <a:pPr marL="285750" indent="-285750" fontAlgn="base">
              <a:buFont typeface="Arial" panose="020B0604020202020204" pitchFamily="34" charset="0"/>
              <a:buChar char="•"/>
            </a:pPr>
            <a:r>
              <a:rPr lang="en-GB" sz="2800" dirty="0"/>
              <a:t>Paper discussion on genome wide association studies</a:t>
            </a:r>
          </a:p>
          <a:p>
            <a:pPr marL="285750" indent="-285750" fontAlgn="base">
              <a:buFont typeface="Arial" panose="020B0604020202020204" pitchFamily="34" charset="0"/>
              <a:buChar char="•"/>
            </a:pPr>
            <a:r>
              <a:rPr lang="en-GB" sz="2800" dirty="0"/>
              <a:t>Assignment explanation (15 minutes)</a:t>
            </a:r>
          </a:p>
        </p:txBody>
      </p:sp>
      <p:pic>
        <p:nvPicPr>
          <p:cNvPr id="5" name="Picture 4">
            <a:extLst>
              <a:ext uri="{FF2B5EF4-FFF2-40B4-BE49-F238E27FC236}">
                <a16:creationId xmlns:a16="http://schemas.microsoft.com/office/drawing/2014/main" id="{03F74827-F3EE-8040-87A1-D543186A44C6}"/>
              </a:ext>
            </a:extLst>
          </p:cNvPr>
          <p:cNvPicPr>
            <a:picLocks noChangeAspect="1"/>
          </p:cNvPicPr>
          <p:nvPr/>
        </p:nvPicPr>
        <p:blipFill>
          <a:blip r:embed="rId2"/>
          <a:stretch>
            <a:fillRect/>
          </a:stretch>
        </p:blipFill>
        <p:spPr>
          <a:xfrm>
            <a:off x="10828095" y="0"/>
            <a:ext cx="1363905" cy="870352"/>
          </a:xfrm>
          <a:prstGeom prst="rect">
            <a:avLst/>
          </a:prstGeom>
        </p:spPr>
      </p:pic>
    </p:spTree>
    <p:extLst>
      <p:ext uri="{BB962C8B-B14F-4D97-AF65-F5344CB8AC3E}">
        <p14:creationId xmlns:p14="http://schemas.microsoft.com/office/powerpoint/2010/main" val="3954354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471CC-E08E-F443-84BF-0D8358188E76}"/>
              </a:ext>
            </a:extLst>
          </p:cNvPr>
          <p:cNvSpPr>
            <a:spLocks noGrp="1"/>
          </p:cNvSpPr>
          <p:nvPr>
            <p:ph type="title"/>
          </p:nvPr>
        </p:nvSpPr>
        <p:spPr>
          <a:xfrm>
            <a:off x="138113" y="365125"/>
            <a:ext cx="10515600" cy="1325563"/>
          </a:xfrm>
        </p:spPr>
        <p:txBody>
          <a:bodyPr/>
          <a:lstStyle/>
          <a:p>
            <a:r>
              <a:rPr lang="en-DK" dirty="0"/>
              <a:t>During yesterday’s </a:t>
            </a:r>
            <a:br>
              <a:rPr lang="en-DK" dirty="0"/>
            </a:br>
            <a:r>
              <a:rPr lang="en-DK" dirty="0"/>
              <a:t>exercise</a:t>
            </a:r>
          </a:p>
        </p:txBody>
      </p:sp>
      <p:pic>
        <p:nvPicPr>
          <p:cNvPr id="4" name="Picture 3">
            <a:extLst>
              <a:ext uri="{FF2B5EF4-FFF2-40B4-BE49-F238E27FC236}">
                <a16:creationId xmlns:a16="http://schemas.microsoft.com/office/drawing/2014/main" id="{C3D4A7F9-61C4-9045-BD30-86971C32D41F}"/>
              </a:ext>
            </a:extLst>
          </p:cNvPr>
          <p:cNvPicPr>
            <a:picLocks noChangeAspect="1"/>
          </p:cNvPicPr>
          <p:nvPr/>
        </p:nvPicPr>
        <p:blipFill>
          <a:blip r:embed="rId2"/>
          <a:stretch>
            <a:fillRect/>
          </a:stretch>
        </p:blipFill>
        <p:spPr>
          <a:xfrm>
            <a:off x="5286393" y="629204"/>
            <a:ext cx="6905624" cy="6077983"/>
          </a:xfrm>
          <a:prstGeom prst="rect">
            <a:avLst/>
          </a:prstGeom>
        </p:spPr>
      </p:pic>
      <p:sp>
        <p:nvSpPr>
          <p:cNvPr id="5" name="Heart 4">
            <a:extLst>
              <a:ext uri="{FF2B5EF4-FFF2-40B4-BE49-F238E27FC236}">
                <a16:creationId xmlns:a16="http://schemas.microsoft.com/office/drawing/2014/main" id="{F598048A-B9D5-B34F-9AF7-731706286777}"/>
              </a:ext>
            </a:extLst>
          </p:cNvPr>
          <p:cNvSpPr/>
          <p:nvPr/>
        </p:nvSpPr>
        <p:spPr>
          <a:xfrm>
            <a:off x="6986589" y="1400176"/>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6" name="Heart 5">
            <a:extLst>
              <a:ext uri="{FF2B5EF4-FFF2-40B4-BE49-F238E27FC236}">
                <a16:creationId xmlns:a16="http://schemas.microsoft.com/office/drawing/2014/main" id="{8A66059B-6AA6-9D48-80A4-DDBCFE5F742C}"/>
              </a:ext>
            </a:extLst>
          </p:cNvPr>
          <p:cNvSpPr/>
          <p:nvPr/>
        </p:nvSpPr>
        <p:spPr>
          <a:xfrm>
            <a:off x="6986589" y="2371173"/>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7" name="Heart 6">
            <a:extLst>
              <a:ext uri="{FF2B5EF4-FFF2-40B4-BE49-F238E27FC236}">
                <a16:creationId xmlns:a16="http://schemas.microsoft.com/office/drawing/2014/main" id="{D37A77F0-CD5B-3B4D-9A07-5ECB85C8F3E9}"/>
              </a:ext>
            </a:extLst>
          </p:cNvPr>
          <p:cNvSpPr/>
          <p:nvPr/>
        </p:nvSpPr>
        <p:spPr>
          <a:xfrm>
            <a:off x="4800619" y="3429000"/>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8" name="Heart 7">
            <a:extLst>
              <a:ext uri="{FF2B5EF4-FFF2-40B4-BE49-F238E27FC236}">
                <a16:creationId xmlns:a16="http://schemas.microsoft.com/office/drawing/2014/main" id="{E270E9C3-4F3B-F34E-9A78-CBFB91A873B6}"/>
              </a:ext>
            </a:extLst>
          </p:cNvPr>
          <p:cNvSpPr/>
          <p:nvPr/>
        </p:nvSpPr>
        <p:spPr>
          <a:xfrm>
            <a:off x="5753119" y="4881563"/>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9" name="Heart 8">
            <a:extLst>
              <a:ext uri="{FF2B5EF4-FFF2-40B4-BE49-F238E27FC236}">
                <a16:creationId xmlns:a16="http://schemas.microsoft.com/office/drawing/2014/main" id="{102FB413-20CB-9C40-8E8D-B1BE214A9A8C}"/>
              </a:ext>
            </a:extLst>
          </p:cNvPr>
          <p:cNvSpPr/>
          <p:nvPr/>
        </p:nvSpPr>
        <p:spPr>
          <a:xfrm>
            <a:off x="6958015" y="5928204"/>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10" name="Heart 9">
            <a:extLst>
              <a:ext uri="{FF2B5EF4-FFF2-40B4-BE49-F238E27FC236}">
                <a16:creationId xmlns:a16="http://schemas.microsoft.com/office/drawing/2014/main" id="{2CB0E169-3C04-B34A-9838-1ABEB2F78505}"/>
              </a:ext>
            </a:extLst>
          </p:cNvPr>
          <p:cNvSpPr/>
          <p:nvPr/>
        </p:nvSpPr>
        <p:spPr>
          <a:xfrm>
            <a:off x="11222840" y="999572"/>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11" name="Heart 10">
            <a:extLst>
              <a:ext uri="{FF2B5EF4-FFF2-40B4-BE49-F238E27FC236}">
                <a16:creationId xmlns:a16="http://schemas.microsoft.com/office/drawing/2014/main" id="{3360B2A6-A95E-4643-8243-1CB221009853}"/>
              </a:ext>
            </a:extLst>
          </p:cNvPr>
          <p:cNvSpPr/>
          <p:nvPr/>
        </p:nvSpPr>
        <p:spPr>
          <a:xfrm>
            <a:off x="11699090" y="2371173"/>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12" name="Heart 11">
            <a:extLst>
              <a:ext uri="{FF2B5EF4-FFF2-40B4-BE49-F238E27FC236}">
                <a16:creationId xmlns:a16="http://schemas.microsoft.com/office/drawing/2014/main" id="{F310D682-49AA-BF4B-B029-294F6C0893D4}"/>
              </a:ext>
            </a:extLst>
          </p:cNvPr>
          <p:cNvSpPr/>
          <p:nvPr/>
        </p:nvSpPr>
        <p:spPr>
          <a:xfrm>
            <a:off x="11750291" y="4313167"/>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13" name="Heart 12">
            <a:extLst>
              <a:ext uri="{FF2B5EF4-FFF2-40B4-BE49-F238E27FC236}">
                <a16:creationId xmlns:a16="http://schemas.microsoft.com/office/drawing/2014/main" id="{2FF111EF-E47D-CC42-BFEF-2192348111B6}"/>
              </a:ext>
            </a:extLst>
          </p:cNvPr>
          <p:cNvSpPr/>
          <p:nvPr/>
        </p:nvSpPr>
        <p:spPr>
          <a:xfrm>
            <a:off x="11750291" y="5281613"/>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14" name="Heart 13">
            <a:extLst>
              <a:ext uri="{FF2B5EF4-FFF2-40B4-BE49-F238E27FC236}">
                <a16:creationId xmlns:a16="http://schemas.microsoft.com/office/drawing/2014/main" id="{69BD647F-998A-9649-B555-046A7334A8D7}"/>
              </a:ext>
            </a:extLst>
          </p:cNvPr>
          <p:cNvSpPr/>
          <p:nvPr/>
        </p:nvSpPr>
        <p:spPr>
          <a:xfrm>
            <a:off x="11741969" y="6228796"/>
            <a:ext cx="400050" cy="400050"/>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DK"/>
          </a:p>
        </p:txBody>
      </p:sp>
      <p:sp>
        <p:nvSpPr>
          <p:cNvPr id="15" name="Down Arrow 14">
            <a:extLst>
              <a:ext uri="{FF2B5EF4-FFF2-40B4-BE49-F238E27FC236}">
                <a16:creationId xmlns:a16="http://schemas.microsoft.com/office/drawing/2014/main" id="{1DB69473-2C95-3543-8245-1D6732970F5D}"/>
              </a:ext>
            </a:extLst>
          </p:cNvPr>
          <p:cNvSpPr/>
          <p:nvPr/>
        </p:nvSpPr>
        <p:spPr>
          <a:xfrm rot="13250993">
            <a:off x="6584064" y="4432268"/>
            <a:ext cx="316946" cy="151557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TextBox 2">
            <a:extLst>
              <a:ext uri="{FF2B5EF4-FFF2-40B4-BE49-F238E27FC236}">
                <a16:creationId xmlns:a16="http://schemas.microsoft.com/office/drawing/2014/main" id="{601E5397-6FD8-4A4C-B91D-851300118DC2}"/>
              </a:ext>
            </a:extLst>
          </p:cNvPr>
          <p:cNvSpPr txBox="1"/>
          <p:nvPr/>
        </p:nvSpPr>
        <p:spPr>
          <a:xfrm>
            <a:off x="1981201" y="5404924"/>
            <a:ext cx="3971943" cy="923330"/>
          </a:xfrm>
          <a:prstGeom prst="rect">
            <a:avLst/>
          </a:prstGeom>
          <a:noFill/>
        </p:spPr>
        <p:txBody>
          <a:bodyPr wrap="square" rtlCol="0">
            <a:spAutoFit/>
          </a:bodyPr>
          <a:lstStyle/>
          <a:p>
            <a:r>
              <a:rPr lang="en-DK" dirty="0">
                <a:solidFill>
                  <a:schemeClr val="tx1">
                    <a:lumMod val="95000"/>
                    <a:lumOff val="5000"/>
                  </a:schemeClr>
                </a:solidFill>
                <a:highlight>
                  <a:srgbClr val="FFFF00"/>
                </a:highlight>
              </a:rPr>
              <a:t>Today we will discuss the importance of</a:t>
            </a:r>
          </a:p>
          <a:p>
            <a:r>
              <a:rPr lang="en-GB" dirty="0">
                <a:solidFill>
                  <a:schemeClr val="tx1">
                    <a:lumMod val="95000"/>
                    <a:lumOff val="5000"/>
                  </a:schemeClr>
                </a:solidFill>
                <a:highlight>
                  <a:srgbClr val="FFFF00"/>
                </a:highlight>
              </a:rPr>
              <a:t>correcting GWAS data for population structure!</a:t>
            </a:r>
            <a:endParaRPr lang="en-DK" dirty="0">
              <a:solidFill>
                <a:schemeClr val="tx1">
                  <a:lumMod val="95000"/>
                  <a:lumOff val="5000"/>
                </a:schemeClr>
              </a:solidFill>
              <a:highlight>
                <a:srgbClr val="FFFF00"/>
              </a:highlight>
            </a:endParaRPr>
          </a:p>
        </p:txBody>
      </p:sp>
      <p:pic>
        <p:nvPicPr>
          <p:cNvPr id="16" name="Picture 15">
            <a:extLst>
              <a:ext uri="{FF2B5EF4-FFF2-40B4-BE49-F238E27FC236}">
                <a16:creationId xmlns:a16="http://schemas.microsoft.com/office/drawing/2014/main" id="{6A169681-E1E5-B448-8C68-C8734180D49B}"/>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3636285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0F0E-EEAC-2449-81EF-009A1AD1F8EC}"/>
              </a:ext>
            </a:extLst>
          </p:cNvPr>
          <p:cNvSpPr>
            <a:spLocks noGrp="1"/>
          </p:cNvSpPr>
          <p:nvPr>
            <p:ph type="title"/>
          </p:nvPr>
        </p:nvSpPr>
        <p:spPr>
          <a:xfrm>
            <a:off x="0" y="-259343"/>
            <a:ext cx="10515600" cy="1325563"/>
          </a:xfrm>
        </p:spPr>
        <p:txBody>
          <a:bodyPr/>
          <a:lstStyle/>
          <a:p>
            <a:r>
              <a:rPr lang="en-DK" dirty="0"/>
              <a:t>Genome Wide Association Studies</a:t>
            </a:r>
          </a:p>
        </p:txBody>
      </p:sp>
      <p:pic>
        <p:nvPicPr>
          <p:cNvPr id="7" name="Picture 6">
            <a:extLst>
              <a:ext uri="{FF2B5EF4-FFF2-40B4-BE49-F238E27FC236}">
                <a16:creationId xmlns:a16="http://schemas.microsoft.com/office/drawing/2014/main" id="{AFEC597A-42FE-2F40-8F6A-66C7486E0675}"/>
              </a:ext>
            </a:extLst>
          </p:cNvPr>
          <p:cNvPicPr>
            <a:picLocks noChangeAspect="1"/>
          </p:cNvPicPr>
          <p:nvPr/>
        </p:nvPicPr>
        <p:blipFill>
          <a:blip r:embed="rId2"/>
          <a:stretch>
            <a:fillRect/>
          </a:stretch>
        </p:blipFill>
        <p:spPr>
          <a:xfrm>
            <a:off x="182020" y="1317425"/>
            <a:ext cx="7620000" cy="4572000"/>
          </a:xfrm>
          <a:prstGeom prst="rect">
            <a:avLst/>
          </a:prstGeom>
        </p:spPr>
      </p:pic>
      <p:pic>
        <p:nvPicPr>
          <p:cNvPr id="4" name="Picture 3">
            <a:extLst>
              <a:ext uri="{FF2B5EF4-FFF2-40B4-BE49-F238E27FC236}">
                <a16:creationId xmlns:a16="http://schemas.microsoft.com/office/drawing/2014/main" id="{860BE107-7B1A-D947-B2F4-6DE657A1C85A}"/>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883134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0F0E-EEAC-2449-81EF-009A1AD1F8EC}"/>
              </a:ext>
            </a:extLst>
          </p:cNvPr>
          <p:cNvSpPr>
            <a:spLocks noGrp="1"/>
          </p:cNvSpPr>
          <p:nvPr>
            <p:ph type="title"/>
          </p:nvPr>
        </p:nvSpPr>
        <p:spPr>
          <a:xfrm>
            <a:off x="0" y="0"/>
            <a:ext cx="10515600" cy="1325563"/>
          </a:xfrm>
        </p:spPr>
        <p:txBody>
          <a:bodyPr>
            <a:normAutofit/>
          </a:bodyPr>
          <a:lstStyle/>
          <a:p>
            <a:r>
              <a:rPr lang="en-DK" sz="4000" dirty="0"/>
              <a:t>Genome Wide Association Studies: Fisher Exact test and test </a:t>
            </a:r>
            <a:r>
              <a:rPr lang="el-GR" sz="4000" b="0" i="0" dirty="0">
                <a:solidFill>
                  <a:srgbClr val="000000"/>
                </a:solidFill>
                <a:effectLst/>
                <a:latin typeface="Times New Roman" panose="02020603050405020304" pitchFamily="18" charset="0"/>
              </a:rPr>
              <a:t>χ</a:t>
            </a:r>
            <a:r>
              <a:rPr lang="el-GR" sz="4000" b="0" i="0" baseline="30000" dirty="0">
                <a:solidFill>
                  <a:srgbClr val="000000"/>
                </a:solidFill>
                <a:effectLst/>
                <a:latin typeface="Times New Roman" panose="02020603050405020304" pitchFamily="18" charset="0"/>
              </a:rPr>
              <a:t>2</a:t>
            </a:r>
            <a:r>
              <a:rPr lang="da-DK" sz="4000" b="0" i="0" baseline="30000" dirty="0">
                <a:solidFill>
                  <a:srgbClr val="000000"/>
                </a:solidFill>
                <a:effectLst/>
                <a:latin typeface="Times New Roman" panose="02020603050405020304" pitchFamily="18" charset="0"/>
              </a:rPr>
              <a:t> </a:t>
            </a:r>
            <a:endParaRPr lang="en-DK" sz="4000" dirty="0"/>
          </a:p>
        </p:txBody>
      </p:sp>
      <p:pic>
        <p:nvPicPr>
          <p:cNvPr id="7" name="Picture 6">
            <a:extLst>
              <a:ext uri="{FF2B5EF4-FFF2-40B4-BE49-F238E27FC236}">
                <a16:creationId xmlns:a16="http://schemas.microsoft.com/office/drawing/2014/main" id="{AFEC597A-42FE-2F40-8F6A-66C7486E0675}"/>
              </a:ext>
            </a:extLst>
          </p:cNvPr>
          <p:cNvPicPr>
            <a:picLocks noChangeAspect="1"/>
          </p:cNvPicPr>
          <p:nvPr/>
        </p:nvPicPr>
        <p:blipFill>
          <a:blip r:embed="rId2"/>
          <a:stretch>
            <a:fillRect/>
          </a:stretch>
        </p:blipFill>
        <p:spPr>
          <a:xfrm>
            <a:off x="182020" y="1317425"/>
            <a:ext cx="7620000" cy="4572000"/>
          </a:xfrm>
          <a:prstGeom prst="rect">
            <a:avLst/>
          </a:prstGeom>
        </p:spPr>
      </p:pic>
      <p:graphicFrame>
        <p:nvGraphicFramePr>
          <p:cNvPr id="4" name="Table 4">
            <a:extLst>
              <a:ext uri="{FF2B5EF4-FFF2-40B4-BE49-F238E27FC236}">
                <a16:creationId xmlns:a16="http://schemas.microsoft.com/office/drawing/2014/main" id="{CBBC36D8-9B95-8347-B96C-0FCC990C672F}"/>
              </a:ext>
            </a:extLst>
          </p:cNvPr>
          <p:cNvGraphicFramePr>
            <a:graphicFrameLocks noGrp="1"/>
          </p:cNvGraphicFramePr>
          <p:nvPr>
            <p:ph idx="1"/>
            <p:extLst>
              <p:ext uri="{D42A27DB-BD31-4B8C-83A1-F6EECF244321}">
                <p14:modId xmlns:p14="http://schemas.microsoft.com/office/powerpoint/2010/main" val="2115288195"/>
              </p:ext>
            </p:extLst>
          </p:nvPr>
        </p:nvGraphicFramePr>
        <p:xfrm>
          <a:off x="7906214" y="2683169"/>
          <a:ext cx="3579652" cy="1112520"/>
        </p:xfrm>
        <a:graphic>
          <a:graphicData uri="http://schemas.openxmlformats.org/drawingml/2006/table">
            <a:tbl>
              <a:tblPr firstRow="1" bandRow="1">
                <a:tableStyleId>{073A0DAA-6AF3-43AB-8588-CEC1D06C72B9}</a:tableStyleId>
              </a:tblPr>
              <a:tblGrid>
                <a:gridCol w="894913">
                  <a:extLst>
                    <a:ext uri="{9D8B030D-6E8A-4147-A177-3AD203B41FA5}">
                      <a16:colId xmlns:a16="http://schemas.microsoft.com/office/drawing/2014/main" val="2575296590"/>
                    </a:ext>
                  </a:extLst>
                </a:gridCol>
                <a:gridCol w="894913">
                  <a:extLst>
                    <a:ext uri="{9D8B030D-6E8A-4147-A177-3AD203B41FA5}">
                      <a16:colId xmlns:a16="http://schemas.microsoft.com/office/drawing/2014/main" val="923329488"/>
                    </a:ext>
                  </a:extLst>
                </a:gridCol>
                <a:gridCol w="894913">
                  <a:extLst>
                    <a:ext uri="{9D8B030D-6E8A-4147-A177-3AD203B41FA5}">
                      <a16:colId xmlns:a16="http://schemas.microsoft.com/office/drawing/2014/main" val="4110298297"/>
                    </a:ext>
                  </a:extLst>
                </a:gridCol>
                <a:gridCol w="894913">
                  <a:extLst>
                    <a:ext uri="{9D8B030D-6E8A-4147-A177-3AD203B41FA5}">
                      <a16:colId xmlns:a16="http://schemas.microsoft.com/office/drawing/2014/main" val="2632939077"/>
                    </a:ext>
                  </a:extLst>
                </a:gridCol>
              </a:tblGrid>
              <a:tr h="370840">
                <a:tc>
                  <a:txBody>
                    <a:bodyPr/>
                    <a:lstStyle/>
                    <a:p>
                      <a:endParaRPr lang="en-DK"/>
                    </a:p>
                  </a:txBody>
                  <a:tcPr/>
                </a:tc>
                <a:tc>
                  <a:txBody>
                    <a:bodyPr/>
                    <a:lstStyle/>
                    <a:p>
                      <a:r>
                        <a:rPr lang="en-DK" dirty="0"/>
                        <a:t>C/T</a:t>
                      </a:r>
                    </a:p>
                  </a:txBody>
                  <a:tcPr/>
                </a:tc>
                <a:tc>
                  <a:txBody>
                    <a:bodyPr/>
                    <a:lstStyle/>
                    <a:p>
                      <a:r>
                        <a:rPr lang="en-DK" dirty="0"/>
                        <a:t>C/C</a:t>
                      </a:r>
                    </a:p>
                  </a:txBody>
                  <a:tcPr/>
                </a:tc>
                <a:tc>
                  <a:txBody>
                    <a:bodyPr/>
                    <a:lstStyle/>
                    <a:p>
                      <a:r>
                        <a:rPr lang="en-DK" dirty="0"/>
                        <a:t>T/T</a:t>
                      </a:r>
                    </a:p>
                  </a:txBody>
                  <a:tcPr/>
                </a:tc>
                <a:extLst>
                  <a:ext uri="{0D108BD9-81ED-4DB2-BD59-A6C34878D82A}">
                    <a16:rowId xmlns:a16="http://schemas.microsoft.com/office/drawing/2014/main" val="115669983"/>
                  </a:ext>
                </a:extLst>
              </a:tr>
              <a:tr h="370840">
                <a:tc>
                  <a:txBody>
                    <a:bodyPr/>
                    <a:lstStyle/>
                    <a:p>
                      <a:r>
                        <a:rPr lang="en-DK" dirty="0"/>
                        <a:t>Cases</a:t>
                      </a:r>
                    </a:p>
                  </a:txBody>
                  <a:tcPr/>
                </a:tc>
                <a:tc>
                  <a:txBody>
                    <a:bodyPr/>
                    <a:lstStyle/>
                    <a:p>
                      <a:endParaRPr lang="en-DK" dirty="0"/>
                    </a:p>
                  </a:txBody>
                  <a:tcPr/>
                </a:tc>
                <a:tc>
                  <a:txBody>
                    <a:bodyPr/>
                    <a:lstStyle/>
                    <a:p>
                      <a:endParaRPr lang="en-DK" dirty="0"/>
                    </a:p>
                  </a:txBody>
                  <a:tcPr/>
                </a:tc>
                <a:tc>
                  <a:txBody>
                    <a:bodyPr/>
                    <a:lstStyle/>
                    <a:p>
                      <a:endParaRPr lang="en-DK" dirty="0"/>
                    </a:p>
                  </a:txBody>
                  <a:tcPr/>
                </a:tc>
                <a:extLst>
                  <a:ext uri="{0D108BD9-81ED-4DB2-BD59-A6C34878D82A}">
                    <a16:rowId xmlns:a16="http://schemas.microsoft.com/office/drawing/2014/main" val="1550956862"/>
                  </a:ext>
                </a:extLst>
              </a:tr>
              <a:tr h="370840">
                <a:tc>
                  <a:txBody>
                    <a:bodyPr/>
                    <a:lstStyle/>
                    <a:p>
                      <a:r>
                        <a:rPr lang="en-DK" dirty="0"/>
                        <a:t>Control</a:t>
                      </a:r>
                    </a:p>
                  </a:txBody>
                  <a:tcPr/>
                </a:tc>
                <a:tc>
                  <a:txBody>
                    <a:bodyPr/>
                    <a:lstStyle/>
                    <a:p>
                      <a:endParaRPr lang="en-DK" dirty="0"/>
                    </a:p>
                  </a:txBody>
                  <a:tcPr/>
                </a:tc>
                <a:tc>
                  <a:txBody>
                    <a:bodyPr/>
                    <a:lstStyle/>
                    <a:p>
                      <a:endParaRPr lang="en-DK" dirty="0"/>
                    </a:p>
                  </a:txBody>
                  <a:tcPr/>
                </a:tc>
                <a:tc>
                  <a:txBody>
                    <a:bodyPr/>
                    <a:lstStyle/>
                    <a:p>
                      <a:endParaRPr lang="en-DK" dirty="0"/>
                    </a:p>
                  </a:txBody>
                  <a:tcPr/>
                </a:tc>
                <a:extLst>
                  <a:ext uri="{0D108BD9-81ED-4DB2-BD59-A6C34878D82A}">
                    <a16:rowId xmlns:a16="http://schemas.microsoft.com/office/drawing/2014/main" val="1760595879"/>
                  </a:ext>
                </a:extLst>
              </a:tr>
            </a:tbl>
          </a:graphicData>
        </a:graphic>
      </p:graphicFrame>
      <p:sp>
        <p:nvSpPr>
          <p:cNvPr id="3" name="TextBox 2">
            <a:extLst>
              <a:ext uri="{FF2B5EF4-FFF2-40B4-BE49-F238E27FC236}">
                <a16:creationId xmlns:a16="http://schemas.microsoft.com/office/drawing/2014/main" id="{0EC785DC-C562-BE4F-9994-9E9ED70D9492}"/>
              </a:ext>
            </a:extLst>
          </p:cNvPr>
          <p:cNvSpPr txBox="1"/>
          <p:nvPr/>
        </p:nvSpPr>
        <p:spPr>
          <a:xfrm>
            <a:off x="7265727" y="4270917"/>
            <a:ext cx="4657044" cy="2308324"/>
          </a:xfrm>
          <a:prstGeom prst="rect">
            <a:avLst/>
          </a:prstGeom>
          <a:noFill/>
        </p:spPr>
        <p:txBody>
          <a:bodyPr wrap="none" rtlCol="0">
            <a:spAutoFit/>
          </a:bodyPr>
          <a:lstStyle/>
          <a:p>
            <a:r>
              <a:rPr lang="en-GB" dirty="0"/>
              <a:t>To test whether or not a given SNP is associated</a:t>
            </a:r>
          </a:p>
          <a:p>
            <a:r>
              <a:rPr lang="en-GB" dirty="0"/>
              <a:t>with an increase in disease risk we can use</a:t>
            </a:r>
          </a:p>
          <a:p>
            <a:r>
              <a:rPr lang="en-GB" dirty="0"/>
              <a:t>a contingency table test:</a:t>
            </a:r>
          </a:p>
          <a:p>
            <a:endParaRPr lang="en-GB" dirty="0"/>
          </a:p>
          <a:p>
            <a:r>
              <a:rPr lang="en-GB" dirty="0"/>
              <a:t>Genotypic 2 degrees of freedom test </a:t>
            </a:r>
          </a:p>
          <a:p>
            <a:pPr marL="285750" indent="-285750">
              <a:buFont typeface="Arial" panose="020B0604020202020204" pitchFamily="34" charset="0"/>
              <a:buChar char="•"/>
            </a:pPr>
            <a:r>
              <a:rPr lang="en-GB" dirty="0"/>
              <a:t>Fisher’s Exact test</a:t>
            </a:r>
          </a:p>
          <a:p>
            <a:pPr marL="285750" indent="-285750">
              <a:buFont typeface="Arial" panose="020B0604020202020204" pitchFamily="34" charset="0"/>
              <a:buChar char="•"/>
            </a:pPr>
            <a:r>
              <a:rPr lang="el-GR" dirty="0">
                <a:solidFill>
                  <a:srgbClr val="000000"/>
                </a:solidFill>
                <a:latin typeface="Times New Roman" panose="02020603050405020304" pitchFamily="18" charset="0"/>
              </a:rPr>
              <a:t>χ</a:t>
            </a:r>
            <a:r>
              <a:rPr lang="el-GR" baseline="30000" dirty="0">
                <a:solidFill>
                  <a:srgbClr val="000000"/>
                </a:solidFill>
                <a:latin typeface="Times New Roman" panose="02020603050405020304" pitchFamily="18" charset="0"/>
              </a:rPr>
              <a:t>2 </a:t>
            </a:r>
            <a:r>
              <a:rPr lang="en-GB" dirty="0"/>
              <a:t>test</a:t>
            </a:r>
          </a:p>
          <a:p>
            <a:endParaRPr lang="en-DK" dirty="0"/>
          </a:p>
        </p:txBody>
      </p:sp>
      <p:pic>
        <p:nvPicPr>
          <p:cNvPr id="6" name="Picture 5">
            <a:extLst>
              <a:ext uri="{FF2B5EF4-FFF2-40B4-BE49-F238E27FC236}">
                <a16:creationId xmlns:a16="http://schemas.microsoft.com/office/drawing/2014/main" id="{3ED80C68-E065-8347-BADA-4E9EEC3D072D}"/>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420361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81A8-ED3A-F646-9F7C-B18182B23152}"/>
              </a:ext>
            </a:extLst>
          </p:cNvPr>
          <p:cNvSpPr>
            <a:spLocks noGrp="1"/>
          </p:cNvSpPr>
          <p:nvPr>
            <p:ph type="title"/>
          </p:nvPr>
        </p:nvSpPr>
        <p:spPr/>
        <p:txBody>
          <a:bodyPr/>
          <a:lstStyle/>
          <a:p>
            <a:r>
              <a:rPr lang="en-DK" dirty="0"/>
              <a:t>Different association tests with Plink</a:t>
            </a:r>
          </a:p>
        </p:txBody>
      </p:sp>
      <p:pic>
        <p:nvPicPr>
          <p:cNvPr id="8" name="Picture 7">
            <a:extLst>
              <a:ext uri="{FF2B5EF4-FFF2-40B4-BE49-F238E27FC236}">
                <a16:creationId xmlns:a16="http://schemas.microsoft.com/office/drawing/2014/main" id="{56CC5AEB-3047-F744-826A-8684B5FAB829}"/>
              </a:ext>
            </a:extLst>
          </p:cNvPr>
          <p:cNvPicPr>
            <a:picLocks noChangeAspect="1"/>
          </p:cNvPicPr>
          <p:nvPr/>
        </p:nvPicPr>
        <p:blipFill>
          <a:blip r:embed="rId2"/>
          <a:stretch>
            <a:fillRect/>
          </a:stretch>
        </p:blipFill>
        <p:spPr>
          <a:xfrm>
            <a:off x="1869688" y="1701800"/>
            <a:ext cx="7680712" cy="3840356"/>
          </a:xfrm>
          <a:prstGeom prst="rect">
            <a:avLst/>
          </a:prstGeom>
        </p:spPr>
      </p:pic>
      <p:pic>
        <p:nvPicPr>
          <p:cNvPr id="4" name="Picture 3">
            <a:extLst>
              <a:ext uri="{FF2B5EF4-FFF2-40B4-BE49-F238E27FC236}">
                <a16:creationId xmlns:a16="http://schemas.microsoft.com/office/drawing/2014/main" id="{2897EDF3-CD19-E34C-B625-E1DE1EB34A67}"/>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239105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D4A6-7478-2B4C-9CDD-974ADCAEE3CE}"/>
              </a:ext>
            </a:extLst>
          </p:cNvPr>
          <p:cNvSpPr>
            <a:spLocks noGrp="1"/>
          </p:cNvSpPr>
          <p:nvPr>
            <p:ph type="title"/>
          </p:nvPr>
        </p:nvSpPr>
        <p:spPr/>
        <p:txBody>
          <a:bodyPr/>
          <a:lstStyle/>
          <a:p>
            <a:r>
              <a:rPr lang="en-DK" dirty="0"/>
              <a:t>Multiple testing problem</a:t>
            </a:r>
          </a:p>
        </p:txBody>
      </p:sp>
      <p:sp>
        <p:nvSpPr>
          <p:cNvPr id="4" name="Rectangle 3">
            <a:extLst>
              <a:ext uri="{FF2B5EF4-FFF2-40B4-BE49-F238E27FC236}">
                <a16:creationId xmlns:a16="http://schemas.microsoft.com/office/drawing/2014/main" id="{7AAF0A97-501B-2241-B526-4A11D1B259AA}"/>
              </a:ext>
            </a:extLst>
          </p:cNvPr>
          <p:cNvSpPr/>
          <p:nvPr/>
        </p:nvSpPr>
        <p:spPr>
          <a:xfrm>
            <a:off x="683942" y="1690688"/>
            <a:ext cx="5715000" cy="5078313"/>
          </a:xfrm>
          <a:prstGeom prst="rect">
            <a:avLst/>
          </a:prstGeom>
        </p:spPr>
        <p:txBody>
          <a:bodyPr wrap="square">
            <a:spAutoFit/>
          </a:bodyPr>
          <a:lstStyle/>
          <a:p>
            <a:r>
              <a:rPr lang="en-GB" b="0" i="0" dirty="0">
                <a:solidFill>
                  <a:srgbClr val="000000"/>
                </a:solidFill>
                <a:effectLst/>
                <a:latin typeface="Times New Roman" panose="02020603050405020304" pitchFamily="18" charset="0"/>
              </a:rPr>
              <a:t>Each association test between an SNP and a trait/disease is a </a:t>
            </a:r>
            <a:r>
              <a:rPr lang="el-GR" b="0" i="0" dirty="0">
                <a:solidFill>
                  <a:srgbClr val="000000"/>
                </a:solidFill>
                <a:effectLst/>
                <a:latin typeface="Times New Roman" panose="02020603050405020304" pitchFamily="18" charset="0"/>
              </a:rPr>
              <a:t>χ</a:t>
            </a:r>
            <a:r>
              <a:rPr lang="el-GR" b="0" i="0" baseline="30000" dirty="0">
                <a:solidFill>
                  <a:srgbClr val="000000"/>
                </a:solidFill>
                <a:effectLst/>
                <a:latin typeface="Times New Roman" panose="02020603050405020304" pitchFamily="18" charset="0"/>
              </a:rPr>
              <a:t>2</a:t>
            </a:r>
            <a:r>
              <a:rPr lang="el-GR" b="0" i="0" dirty="0">
                <a:solidFill>
                  <a:srgbClr val="000000"/>
                </a:solidFill>
                <a:effectLst/>
                <a:latin typeface="Times New Roman" panose="02020603050405020304" pitchFamily="18" charset="0"/>
              </a:rPr>
              <a:t> </a:t>
            </a:r>
            <a:r>
              <a:rPr lang="en-GB" b="0" i="0" dirty="0">
                <a:solidFill>
                  <a:srgbClr val="000000"/>
                </a:solidFill>
                <a:effectLst/>
                <a:latin typeface="Times New Roman" panose="02020603050405020304" pitchFamily="18" charset="0"/>
              </a:rPr>
              <a:t>test. In </a:t>
            </a:r>
            <a:r>
              <a:rPr lang="en-GB" dirty="0">
                <a:solidFill>
                  <a:srgbClr val="000000"/>
                </a:solidFill>
                <a:latin typeface="Times New Roman" panose="02020603050405020304" pitchFamily="18" charset="0"/>
              </a:rPr>
              <a:t>GWAS </a:t>
            </a:r>
            <a:r>
              <a:rPr lang="en-GB" b="0" i="0" dirty="0">
                <a:solidFill>
                  <a:srgbClr val="000000"/>
                </a:solidFill>
                <a:effectLst/>
                <a:latin typeface="Times New Roman" panose="02020603050405020304" pitchFamily="18" charset="0"/>
              </a:rPr>
              <a:t>testing a million SNPs is a million </a:t>
            </a:r>
            <a:r>
              <a:rPr lang="el-GR" b="0" i="0" dirty="0">
                <a:solidFill>
                  <a:srgbClr val="000000"/>
                </a:solidFill>
                <a:effectLst/>
                <a:latin typeface="Times New Roman" panose="02020603050405020304" pitchFamily="18" charset="0"/>
              </a:rPr>
              <a:t>χ</a:t>
            </a:r>
            <a:r>
              <a:rPr lang="el-GR" b="0" i="0" baseline="30000" dirty="0">
                <a:solidFill>
                  <a:srgbClr val="000000"/>
                </a:solidFill>
                <a:effectLst/>
                <a:latin typeface="Times New Roman" panose="02020603050405020304" pitchFamily="18" charset="0"/>
              </a:rPr>
              <a:t>2</a:t>
            </a:r>
            <a:r>
              <a:rPr lang="el-GR" b="0" i="0" dirty="0">
                <a:solidFill>
                  <a:srgbClr val="000000"/>
                </a:solidFill>
                <a:effectLst/>
                <a:latin typeface="Times New Roman" panose="02020603050405020304" pitchFamily="18" charset="0"/>
              </a:rPr>
              <a:t> </a:t>
            </a:r>
            <a:r>
              <a:rPr lang="en-GB" b="0" i="0" dirty="0">
                <a:solidFill>
                  <a:srgbClr val="000000"/>
                </a:solidFill>
                <a:effectLst/>
                <a:latin typeface="Times New Roman" panose="02020603050405020304" pitchFamily="18" charset="0"/>
              </a:rPr>
              <a:t>tests (or linear regressions), each with its own null hypothesis. Each test would yield its own </a:t>
            </a:r>
            <a:r>
              <a:rPr lang="en-GB" b="0" i="1" dirty="0">
                <a:solidFill>
                  <a:srgbClr val="000000"/>
                </a:solidFill>
                <a:effectLst/>
                <a:latin typeface="Times New Roman" panose="02020603050405020304" pitchFamily="18" charset="0"/>
              </a:rPr>
              <a:t>P</a:t>
            </a:r>
            <a:r>
              <a:rPr lang="en-GB" b="0" i="0" dirty="0">
                <a:solidFill>
                  <a:srgbClr val="000000"/>
                </a:solidFill>
                <a:effectLst/>
                <a:latin typeface="Times New Roman" panose="02020603050405020304" pitchFamily="18" charset="0"/>
              </a:rPr>
              <a:t> value. The consideration of whether a particular </a:t>
            </a:r>
            <a:r>
              <a:rPr lang="en-GB" b="0" i="1" dirty="0">
                <a:solidFill>
                  <a:srgbClr val="000000"/>
                </a:solidFill>
                <a:effectLst/>
                <a:latin typeface="Times New Roman" panose="02020603050405020304" pitchFamily="18" charset="0"/>
              </a:rPr>
              <a:t>P</a:t>
            </a:r>
            <a:r>
              <a:rPr lang="en-GB" b="0" i="0" dirty="0">
                <a:solidFill>
                  <a:srgbClr val="000000"/>
                </a:solidFill>
                <a:effectLst/>
                <a:latin typeface="Times New Roman" panose="02020603050405020304" pitchFamily="18" charset="0"/>
              </a:rPr>
              <a:t> value is significant </a:t>
            </a:r>
            <a:r>
              <a:rPr lang="en-GB" b="1" i="0" dirty="0">
                <a:solidFill>
                  <a:srgbClr val="000000"/>
                </a:solidFill>
                <a:effectLst/>
                <a:latin typeface="Times New Roman" panose="02020603050405020304" pitchFamily="18" charset="0"/>
              </a:rPr>
              <a:t>is based on the significance threshold assigned a priori during study design</a:t>
            </a:r>
            <a:r>
              <a:rPr lang="en-GB" b="0" i="0" dirty="0">
                <a:solidFill>
                  <a:srgbClr val="000000"/>
                </a:solidFill>
                <a:effectLst/>
                <a:latin typeface="Times New Roman" panose="02020603050405020304" pitchFamily="18" charset="0"/>
              </a:rPr>
              <a:t>. The significance threshold, or </a:t>
            </a:r>
            <a:r>
              <a:rPr lang="el-GR" b="0" i="1" dirty="0">
                <a:solidFill>
                  <a:srgbClr val="000000"/>
                </a:solidFill>
                <a:effectLst/>
                <a:latin typeface="Times New Roman" panose="02020603050405020304" pitchFamily="18" charset="0"/>
              </a:rPr>
              <a:t>α</a:t>
            </a:r>
            <a:r>
              <a:rPr lang="el-GR" b="0" i="0" dirty="0">
                <a:solidFill>
                  <a:srgbClr val="000000"/>
                </a:solidFill>
                <a:effectLst/>
                <a:latin typeface="Times New Roman" panose="02020603050405020304" pitchFamily="18" charset="0"/>
              </a:rPr>
              <a:t> </a:t>
            </a:r>
            <a:r>
              <a:rPr lang="en-GB" b="0" i="0" dirty="0">
                <a:solidFill>
                  <a:srgbClr val="000000"/>
                </a:solidFill>
                <a:effectLst/>
                <a:latin typeface="Times New Roman" panose="02020603050405020304" pitchFamily="18" charset="0"/>
              </a:rPr>
              <a:t>level, is the probability of rejecting the null hypothesis when the null hypothesis is true.</a:t>
            </a:r>
          </a:p>
          <a:p>
            <a:endParaRPr lang="en-GB" dirty="0">
              <a:solidFill>
                <a:srgbClr val="000000"/>
              </a:solidFill>
              <a:latin typeface="Times New Roman" panose="02020603050405020304" pitchFamily="18" charset="0"/>
            </a:endParaRPr>
          </a:p>
          <a:p>
            <a:endParaRPr lang="en-GB" b="0" i="0" dirty="0">
              <a:solidFill>
                <a:srgbClr val="000000"/>
              </a:solidFill>
              <a:effectLst/>
              <a:latin typeface="Times New Roman" panose="02020603050405020304" pitchFamily="18" charset="0"/>
            </a:endParaRPr>
          </a:p>
          <a:p>
            <a:r>
              <a:rPr lang="en-GB" b="0" i="0" dirty="0">
                <a:solidFill>
                  <a:srgbClr val="000000"/>
                </a:solidFill>
                <a:effectLst/>
                <a:latin typeface="Times New Roman" panose="02020603050405020304" pitchFamily="18" charset="0"/>
              </a:rPr>
              <a:t>Consider an </a:t>
            </a:r>
            <a:r>
              <a:rPr lang="el-GR" b="0" i="1" dirty="0">
                <a:solidFill>
                  <a:srgbClr val="000000"/>
                </a:solidFill>
                <a:effectLst/>
                <a:latin typeface="Times New Roman" panose="02020603050405020304" pitchFamily="18" charset="0"/>
              </a:rPr>
              <a:t>α</a:t>
            </a:r>
            <a:r>
              <a:rPr lang="el-GR" b="0" i="0" dirty="0">
                <a:solidFill>
                  <a:srgbClr val="000000"/>
                </a:solidFill>
                <a:effectLst/>
                <a:latin typeface="Times New Roman" panose="02020603050405020304" pitchFamily="18" charset="0"/>
              </a:rPr>
              <a:t> </a:t>
            </a:r>
            <a:r>
              <a:rPr lang="en-GB" b="0" i="0" dirty="0">
                <a:solidFill>
                  <a:srgbClr val="000000"/>
                </a:solidFill>
                <a:effectLst/>
                <a:latin typeface="Times New Roman" panose="02020603050405020304" pitchFamily="18" charset="0"/>
              </a:rPr>
              <a:t>level of 0.05: assuming the null hypothesis is true, we can expect to find one SNP to be “significantly” associated with the trait in question simply by chance alone while examining 20 SNPs (because 1/20 = 0.05). Examining 1 million SNPs would theoretically produce 50 000 “significant” SNPs by chance alone if an </a:t>
            </a:r>
            <a:r>
              <a:rPr lang="el-GR" b="0" i="1" dirty="0">
                <a:solidFill>
                  <a:srgbClr val="000000"/>
                </a:solidFill>
                <a:effectLst/>
                <a:latin typeface="Times New Roman" panose="02020603050405020304" pitchFamily="18" charset="0"/>
              </a:rPr>
              <a:t>α</a:t>
            </a:r>
            <a:r>
              <a:rPr lang="el-GR" b="0" i="0" dirty="0">
                <a:solidFill>
                  <a:srgbClr val="000000"/>
                </a:solidFill>
                <a:effectLst/>
                <a:latin typeface="Times New Roman" panose="02020603050405020304" pitchFamily="18" charset="0"/>
              </a:rPr>
              <a:t> </a:t>
            </a:r>
            <a:r>
              <a:rPr lang="en-GB" b="0" i="0" dirty="0">
                <a:solidFill>
                  <a:srgbClr val="000000"/>
                </a:solidFill>
                <a:effectLst/>
                <a:latin typeface="Times New Roman" panose="02020603050405020304" pitchFamily="18" charset="0"/>
              </a:rPr>
              <a:t>level of 0.05 is chosen. </a:t>
            </a:r>
            <a:endParaRPr lang="en-DK" dirty="0"/>
          </a:p>
        </p:txBody>
      </p:sp>
      <p:pic>
        <p:nvPicPr>
          <p:cNvPr id="1026" name="Picture 2">
            <a:extLst>
              <a:ext uri="{FF2B5EF4-FFF2-40B4-BE49-F238E27FC236}">
                <a16:creationId xmlns:a16="http://schemas.microsoft.com/office/drawing/2014/main" id="{43B158DD-DE90-3D4D-91C3-B8ED4807B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555750"/>
            <a:ext cx="5715000" cy="3746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C5604EA-7DB5-674C-9149-788FFC799072}"/>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427331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B4F9-084D-FE46-B4B6-8AC942BC5EDB}"/>
              </a:ext>
            </a:extLst>
          </p:cNvPr>
          <p:cNvSpPr>
            <a:spLocks noGrp="1"/>
          </p:cNvSpPr>
          <p:nvPr>
            <p:ph type="title"/>
          </p:nvPr>
        </p:nvSpPr>
        <p:spPr/>
        <p:txBody>
          <a:bodyPr/>
          <a:lstStyle/>
          <a:p>
            <a:r>
              <a:rPr lang="en-DK" dirty="0"/>
              <a:t>Correcting for multiple testing</a:t>
            </a:r>
          </a:p>
        </p:txBody>
      </p:sp>
      <p:sp>
        <p:nvSpPr>
          <p:cNvPr id="4" name="Rectangle 3">
            <a:extLst>
              <a:ext uri="{FF2B5EF4-FFF2-40B4-BE49-F238E27FC236}">
                <a16:creationId xmlns:a16="http://schemas.microsoft.com/office/drawing/2014/main" id="{38B8594E-C48B-5C49-BDAF-42650AD65D56}"/>
              </a:ext>
            </a:extLst>
          </p:cNvPr>
          <p:cNvSpPr/>
          <p:nvPr/>
        </p:nvSpPr>
        <p:spPr>
          <a:xfrm>
            <a:off x="156117" y="2228671"/>
            <a:ext cx="4683513" cy="2400657"/>
          </a:xfrm>
          <a:prstGeom prst="rect">
            <a:avLst/>
          </a:prstGeom>
        </p:spPr>
        <p:txBody>
          <a:bodyPr wrap="square">
            <a:spAutoFit/>
          </a:bodyPr>
          <a:lstStyle/>
          <a:p>
            <a:r>
              <a:rPr lang="en-GB" sz="2400" dirty="0">
                <a:effectLst/>
                <a:latin typeface="Helvetica" pitchFamily="2" charset="0"/>
              </a:rPr>
              <a:t>• </a:t>
            </a:r>
            <a:r>
              <a:rPr lang="en-GB" sz="2400" dirty="0" err="1">
                <a:effectLst/>
                <a:latin typeface="Helvetica" pitchFamily="2" charset="0"/>
              </a:rPr>
              <a:t>Bonferoni</a:t>
            </a:r>
            <a:r>
              <a:rPr lang="en-GB" sz="2400" dirty="0">
                <a:effectLst/>
                <a:latin typeface="Helvetica" pitchFamily="2" charset="0"/>
              </a:rPr>
              <a:t> correction:</a:t>
            </a:r>
          </a:p>
          <a:p>
            <a:r>
              <a:rPr lang="en-GB" dirty="0">
                <a:effectLst/>
                <a:latin typeface="Helvetica" pitchFamily="2" charset="0"/>
              </a:rPr>
              <a:t>Only consider p-values below </a:t>
            </a:r>
            <a:r>
              <a:rPr lang="el-GR" dirty="0">
                <a:effectLst/>
                <a:latin typeface="Helvetica" pitchFamily="2" charset="0"/>
              </a:rPr>
              <a:t>α/</a:t>
            </a:r>
            <a:r>
              <a:rPr lang="en-GB" dirty="0">
                <a:effectLst/>
                <a:latin typeface="Helvetica" pitchFamily="2" charset="0"/>
              </a:rPr>
              <a:t>N significant</a:t>
            </a:r>
          </a:p>
          <a:p>
            <a:r>
              <a:rPr lang="en-GB" dirty="0">
                <a:effectLst/>
                <a:latin typeface="Helvetica" pitchFamily="2" charset="0"/>
              </a:rPr>
              <a:t>N: number of tests</a:t>
            </a:r>
          </a:p>
          <a:p>
            <a:endParaRPr lang="en-GB" dirty="0">
              <a:effectLst/>
              <a:latin typeface="Helvetica" pitchFamily="2" charset="0"/>
            </a:endParaRPr>
          </a:p>
          <a:p>
            <a:r>
              <a:rPr lang="en-GB" sz="2400" dirty="0">
                <a:effectLst/>
                <a:latin typeface="Helvetica" pitchFamily="2" charset="0"/>
              </a:rPr>
              <a:t>• Standard genome-wide significance threshold needed</a:t>
            </a:r>
          </a:p>
          <a:p>
            <a:r>
              <a:rPr lang="en-GB" sz="2400" dirty="0">
                <a:effectLst/>
                <a:latin typeface="Helvetica" pitchFamily="2" charset="0"/>
              </a:rPr>
              <a:t>for publication: 5x10ˆ-8:</a:t>
            </a:r>
          </a:p>
        </p:txBody>
      </p:sp>
      <p:pic>
        <p:nvPicPr>
          <p:cNvPr id="6" name="Picture 5">
            <a:extLst>
              <a:ext uri="{FF2B5EF4-FFF2-40B4-BE49-F238E27FC236}">
                <a16:creationId xmlns:a16="http://schemas.microsoft.com/office/drawing/2014/main" id="{426926BC-4E00-1F42-8FEA-1D8A92D9DA1B}"/>
              </a:ext>
            </a:extLst>
          </p:cNvPr>
          <p:cNvPicPr>
            <a:picLocks noChangeAspect="1"/>
          </p:cNvPicPr>
          <p:nvPr/>
        </p:nvPicPr>
        <p:blipFill>
          <a:blip r:embed="rId2"/>
          <a:stretch>
            <a:fillRect/>
          </a:stretch>
        </p:blipFill>
        <p:spPr>
          <a:xfrm>
            <a:off x="4728117" y="1641024"/>
            <a:ext cx="7463883" cy="4902387"/>
          </a:xfrm>
          <a:prstGeom prst="rect">
            <a:avLst/>
          </a:prstGeom>
        </p:spPr>
      </p:pic>
      <p:cxnSp>
        <p:nvCxnSpPr>
          <p:cNvPr id="8" name="Straight Arrow Connector 7">
            <a:extLst>
              <a:ext uri="{FF2B5EF4-FFF2-40B4-BE49-F238E27FC236}">
                <a16:creationId xmlns:a16="http://schemas.microsoft.com/office/drawing/2014/main" id="{C2112A0E-17DF-BE4E-BE77-85F2691485C0}"/>
              </a:ext>
            </a:extLst>
          </p:cNvPr>
          <p:cNvCxnSpPr/>
          <p:nvPr/>
        </p:nvCxnSpPr>
        <p:spPr>
          <a:xfrm>
            <a:off x="3702205" y="4427034"/>
            <a:ext cx="2252546" cy="713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CA7D270-1D7E-BD43-8A60-52CC871172AC}"/>
              </a:ext>
            </a:extLst>
          </p:cNvPr>
          <p:cNvPicPr>
            <a:picLocks noChangeAspect="1"/>
          </p:cNvPicPr>
          <p:nvPr/>
        </p:nvPicPr>
        <p:blipFill>
          <a:blip r:embed="rId3"/>
          <a:stretch>
            <a:fillRect/>
          </a:stretch>
        </p:blipFill>
        <p:spPr>
          <a:xfrm>
            <a:off x="10828095" y="0"/>
            <a:ext cx="1363905" cy="870352"/>
          </a:xfrm>
          <a:prstGeom prst="rect">
            <a:avLst/>
          </a:prstGeom>
        </p:spPr>
      </p:pic>
    </p:spTree>
    <p:extLst>
      <p:ext uri="{BB962C8B-B14F-4D97-AF65-F5344CB8AC3E}">
        <p14:creationId xmlns:p14="http://schemas.microsoft.com/office/powerpoint/2010/main" val="989767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TotalTime>
  <Words>1157</Words>
  <Application>Microsoft Macintosh PowerPoint</Application>
  <PresentationFormat>Widescreen</PresentationFormat>
  <Paragraphs>141</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charter</vt:lpstr>
      <vt:lpstr>Harding</vt:lpstr>
      <vt:lpstr>Helvetica</vt:lpstr>
      <vt:lpstr>Times</vt:lpstr>
      <vt:lpstr>Times New Roman</vt:lpstr>
      <vt:lpstr>Office Theme</vt:lpstr>
      <vt:lpstr> Analyses of genome data Day 2 Tuesday, 1 December 2021</vt:lpstr>
      <vt:lpstr>Recap of yesterday’s lecture and exercise</vt:lpstr>
      <vt:lpstr>Day 2</vt:lpstr>
      <vt:lpstr>During yesterday’s  exercise</vt:lpstr>
      <vt:lpstr>Genome Wide Association Studies</vt:lpstr>
      <vt:lpstr>Genome Wide Association Studies: Fisher Exact test and test χ2 </vt:lpstr>
      <vt:lpstr>Different association tests with Plink</vt:lpstr>
      <vt:lpstr>Multiple testing problem</vt:lpstr>
      <vt:lpstr>Correcting for multiple testing</vt:lpstr>
      <vt:lpstr>Quality control (Assignment 1)</vt:lpstr>
      <vt:lpstr>Manhattan plot from a GWAS of kidney stone disease </vt:lpstr>
      <vt:lpstr>Quantile-Quantile plots (QQ-plots)</vt:lpstr>
      <vt:lpstr>Confounding factors</vt:lpstr>
      <vt:lpstr>Population structure as a confounder</vt:lpstr>
      <vt:lpstr>Population structure as a confounder</vt:lpstr>
      <vt:lpstr>Population Structure Stratification</vt:lpstr>
      <vt:lpstr>What Causes Population Stratification Confounding</vt:lpstr>
      <vt:lpstr>Ways to correct for Population Structure:  Genomic control</vt:lpstr>
      <vt:lpstr>PowerPoint Presentation</vt:lpstr>
      <vt:lpstr>PowerPoint Presentation</vt:lpstr>
      <vt:lpstr>PowerPoint Presentation</vt:lpstr>
      <vt:lpstr>Ways to correct for Population Structure:  Principal components</vt:lpstr>
      <vt:lpstr>Principal components</vt:lpstr>
      <vt:lpstr>Pricipal component analyses</vt:lpstr>
      <vt:lpstr>Plotting Pricipal components </vt:lpstr>
      <vt:lpstr>GWAS with PCA</vt:lpstr>
      <vt:lpstr>Assignment 2 (GWAS and population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Izabel Cavassim Alves</dc:creator>
  <cp:lastModifiedBy>Maria Izabel Cavassim Alves</cp:lastModifiedBy>
  <cp:revision>89</cp:revision>
  <dcterms:created xsi:type="dcterms:W3CDTF">2021-11-30T14:35:51Z</dcterms:created>
  <dcterms:modified xsi:type="dcterms:W3CDTF">2021-12-02T13:20:42Z</dcterms:modified>
</cp:coreProperties>
</file>